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8" r:id="rId3"/>
    <p:sldId id="257" r:id="rId4"/>
    <p:sldId id="289" r:id="rId5"/>
    <p:sldId id="270" r:id="rId6"/>
    <p:sldId id="267" r:id="rId7"/>
    <p:sldId id="271" r:id="rId8"/>
    <p:sldId id="275" r:id="rId9"/>
    <p:sldId id="276" r:id="rId10"/>
    <p:sldId id="290" r:id="rId11"/>
    <p:sldId id="258" r:id="rId12"/>
    <p:sldId id="272" r:id="rId13"/>
    <p:sldId id="273" r:id="rId14"/>
    <p:sldId id="274" r:id="rId15"/>
    <p:sldId id="260" r:id="rId16"/>
    <p:sldId id="261" r:id="rId17"/>
    <p:sldId id="262" r:id="rId18"/>
    <p:sldId id="263" r:id="rId19"/>
    <p:sldId id="279" r:id="rId20"/>
    <p:sldId id="283" r:id="rId21"/>
    <p:sldId id="282" r:id="rId22"/>
    <p:sldId id="284" r:id="rId23"/>
    <p:sldId id="291" r:id="rId24"/>
    <p:sldId id="285" r:id="rId25"/>
    <p:sldId id="259" r:id="rId26"/>
    <p:sldId id="265" r:id="rId27"/>
    <p:sldId id="286" r:id="rId28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-Lena" initials="A" lastIdx="1" clrIdx="0">
    <p:extLst>
      <p:ext uri="{19B8F6BF-5375-455C-9EA6-DF929625EA0E}">
        <p15:presenceInfo xmlns:p15="http://schemas.microsoft.com/office/powerpoint/2012/main" userId="Anna-Lena" providerId="None"/>
      </p:ext>
    </p:extLst>
  </p:cmAuthor>
  <p:cmAuthor id="2" name="AnnaLena Saal" initials="AS" lastIdx="2" clrIdx="1">
    <p:extLst>
      <p:ext uri="{19B8F6BF-5375-455C-9EA6-DF929625EA0E}">
        <p15:presenceInfo xmlns:p15="http://schemas.microsoft.com/office/powerpoint/2012/main" userId="S-1-5-21-2545826475-3183243498-2159123808-1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E01"/>
    <a:srgbClr val="404040"/>
    <a:srgbClr val="E6E8CB"/>
    <a:srgbClr val="818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10" autoAdjust="0"/>
    <p:restoredTop sz="80578" autoAdjust="0"/>
  </p:normalViewPr>
  <p:slideViewPr>
    <p:cSldViewPr snapToGrid="0" snapToObjects="1">
      <p:cViewPr varScale="1">
        <p:scale>
          <a:sx n="66" d="100"/>
          <a:sy n="66" d="100"/>
        </p:scale>
        <p:origin x="1502" y="58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13530-A0FD-44AE-9E5D-35F024CBB6C1}" type="doc">
      <dgm:prSet loTypeId="urn:microsoft.com/office/officeart/2005/8/layout/chart3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BB14D672-DC19-43C0-A709-CC4F22E1FF7D}">
      <dgm:prSet phldrT="[Text]" custT="1"/>
      <dgm:spPr/>
      <dgm:t>
        <a:bodyPr/>
        <a:lstStyle/>
        <a:p>
          <a:pPr algn="ctr"/>
          <a:r>
            <a:rPr lang="de-DE" sz="2000" b="1" dirty="0">
              <a:solidFill>
                <a:srgbClr val="404040"/>
              </a:solidFill>
            </a:rPr>
            <a:t>Anwendung</a:t>
          </a:r>
        </a:p>
      </dgm:t>
    </dgm:pt>
    <dgm:pt modelId="{B253E4ED-6E3D-4F44-B2E8-2BCDADD23087}" type="parTrans" cxnId="{CCF1452B-30AB-4F7A-9211-6E53FE556F07}">
      <dgm:prSet/>
      <dgm:spPr/>
      <dgm:t>
        <a:bodyPr/>
        <a:lstStyle/>
        <a:p>
          <a:pPr algn="ctr"/>
          <a:endParaRPr lang="de-DE">
            <a:solidFill>
              <a:srgbClr val="404040"/>
            </a:solidFill>
          </a:endParaRPr>
        </a:p>
      </dgm:t>
    </dgm:pt>
    <dgm:pt modelId="{29AB19E8-A13A-477A-BDA2-B58D6291E63E}" type="sibTrans" cxnId="{CCF1452B-30AB-4F7A-9211-6E53FE556F07}">
      <dgm:prSet/>
      <dgm:spPr/>
      <dgm:t>
        <a:bodyPr/>
        <a:lstStyle/>
        <a:p>
          <a:pPr algn="ctr"/>
          <a:endParaRPr lang="de-DE">
            <a:solidFill>
              <a:srgbClr val="404040"/>
            </a:solidFill>
          </a:endParaRPr>
        </a:p>
      </dgm:t>
    </dgm:pt>
    <dgm:pt modelId="{5A513B09-262A-4E13-84F4-E79493D37B01}">
      <dgm:prSet phldrT="[Text]" custT="1"/>
      <dgm:spPr/>
      <dgm:t>
        <a:bodyPr/>
        <a:lstStyle/>
        <a:p>
          <a:pPr algn="ctr"/>
          <a:r>
            <a:rPr lang="de-DE" sz="2400" dirty="0">
              <a:solidFill>
                <a:srgbClr val="404040"/>
              </a:solidFill>
            </a:rPr>
            <a:t>Inhalt</a:t>
          </a:r>
        </a:p>
      </dgm:t>
    </dgm:pt>
    <dgm:pt modelId="{D295847A-A2A4-4306-8D3F-64264769D96E}" type="parTrans" cxnId="{801269F7-EF3C-4E5D-AE45-9908D257B837}">
      <dgm:prSet/>
      <dgm:spPr/>
      <dgm:t>
        <a:bodyPr/>
        <a:lstStyle/>
        <a:p>
          <a:pPr algn="ctr"/>
          <a:endParaRPr lang="de-DE">
            <a:solidFill>
              <a:srgbClr val="404040"/>
            </a:solidFill>
          </a:endParaRPr>
        </a:p>
      </dgm:t>
    </dgm:pt>
    <dgm:pt modelId="{9C2C14E9-A9B5-482F-8AC8-CD972BA5E8C7}" type="sibTrans" cxnId="{801269F7-EF3C-4E5D-AE45-9908D257B837}">
      <dgm:prSet/>
      <dgm:spPr/>
      <dgm:t>
        <a:bodyPr/>
        <a:lstStyle/>
        <a:p>
          <a:pPr algn="ctr"/>
          <a:endParaRPr lang="de-DE">
            <a:solidFill>
              <a:srgbClr val="404040"/>
            </a:solidFill>
          </a:endParaRPr>
        </a:p>
      </dgm:t>
    </dgm:pt>
    <dgm:pt modelId="{D0738F0C-8507-4436-91E0-EC047FDA1841}">
      <dgm:prSet phldrT="[Text]" custT="1"/>
      <dgm:spPr/>
      <dgm:t>
        <a:bodyPr/>
        <a:lstStyle/>
        <a:p>
          <a:pPr algn="ctr"/>
          <a:r>
            <a:rPr lang="de-DE" sz="2400" dirty="0">
              <a:solidFill>
                <a:srgbClr val="404040"/>
              </a:solidFill>
            </a:rPr>
            <a:t>Vortrag + Sprache</a:t>
          </a:r>
        </a:p>
      </dgm:t>
    </dgm:pt>
    <dgm:pt modelId="{40C48755-2EE0-49C9-836A-0A38177CFAD2}" type="parTrans" cxnId="{3B1BB7B5-73E7-49C1-8A86-274E592D6132}">
      <dgm:prSet/>
      <dgm:spPr/>
      <dgm:t>
        <a:bodyPr/>
        <a:lstStyle/>
        <a:p>
          <a:pPr algn="ctr"/>
          <a:endParaRPr lang="de-DE">
            <a:solidFill>
              <a:srgbClr val="404040"/>
            </a:solidFill>
          </a:endParaRPr>
        </a:p>
      </dgm:t>
    </dgm:pt>
    <dgm:pt modelId="{2EB36426-472B-4467-A7CB-D38C99E8BB42}" type="sibTrans" cxnId="{3B1BB7B5-73E7-49C1-8A86-274E592D6132}">
      <dgm:prSet/>
      <dgm:spPr/>
      <dgm:t>
        <a:bodyPr/>
        <a:lstStyle/>
        <a:p>
          <a:pPr algn="ctr"/>
          <a:endParaRPr lang="de-DE">
            <a:solidFill>
              <a:srgbClr val="404040"/>
            </a:solidFill>
          </a:endParaRPr>
        </a:p>
      </dgm:t>
    </dgm:pt>
    <dgm:pt modelId="{16684BE5-06F9-4A38-BCFA-1C53E93A6FA2}">
      <dgm:prSet phldrT="[Text]" custT="1"/>
      <dgm:spPr/>
      <dgm:t>
        <a:bodyPr/>
        <a:lstStyle/>
        <a:p>
          <a:pPr algn="ctr"/>
          <a:r>
            <a:rPr lang="de-DE" sz="2400" dirty="0">
              <a:solidFill>
                <a:srgbClr val="404040"/>
              </a:solidFill>
            </a:rPr>
            <a:t>Hand-</a:t>
          </a:r>
          <a:r>
            <a:rPr lang="de-DE" sz="2400" dirty="0" err="1">
              <a:solidFill>
                <a:srgbClr val="404040"/>
              </a:solidFill>
            </a:rPr>
            <a:t>reichung</a:t>
          </a:r>
          <a:endParaRPr lang="de-DE" sz="2400" dirty="0">
            <a:solidFill>
              <a:srgbClr val="404040"/>
            </a:solidFill>
          </a:endParaRPr>
        </a:p>
      </dgm:t>
    </dgm:pt>
    <dgm:pt modelId="{84BF3F71-A6D9-4E82-9AB8-8E54BC6AC017}" type="parTrans" cxnId="{0D93FA65-FAF1-47D1-9B50-4BBC5F9CADF0}">
      <dgm:prSet/>
      <dgm:spPr/>
      <dgm:t>
        <a:bodyPr/>
        <a:lstStyle/>
        <a:p>
          <a:pPr algn="ctr"/>
          <a:endParaRPr lang="de-DE">
            <a:solidFill>
              <a:srgbClr val="404040"/>
            </a:solidFill>
          </a:endParaRPr>
        </a:p>
      </dgm:t>
    </dgm:pt>
    <dgm:pt modelId="{10461465-05D6-4E71-B9BE-C836A6DE15F2}" type="sibTrans" cxnId="{0D93FA65-FAF1-47D1-9B50-4BBC5F9CADF0}">
      <dgm:prSet/>
      <dgm:spPr/>
      <dgm:t>
        <a:bodyPr/>
        <a:lstStyle/>
        <a:p>
          <a:pPr algn="ctr"/>
          <a:endParaRPr lang="de-DE">
            <a:solidFill>
              <a:srgbClr val="404040"/>
            </a:solidFill>
          </a:endParaRPr>
        </a:p>
      </dgm:t>
    </dgm:pt>
    <dgm:pt modelId="{5553566A-FF34-4C7A-8C71-95F0233BE546}" type="pres">
      <dgm:prSet presAssocID="{43713530-A0FD-44AE-9E5D-35F024CBB6C1}" presName="compositeShape" presStyleCnt="0">
        <dgm:presLayoutVars>
          <dgm:chMax val="7"/>
          <dgm:dir/>
          <dgm:resizeHandles val="exact"/>
        </dgm:presLayoutVars>
      </dgm:prSet>
      <dgm:spPr/>
    </dgm:pt>
    <dgm:pt modelId="{A1C2C010-5E8C-46E7-896F-DBB17E177EFC}" type="pres">
      <dgm:prSet presAssocID="{43713530-A0FD-44AE-9E5D-35F024CBB6C1}" presName="wedge1" presStyleLbl="node1" presStyleIdx="0" presStyleCnt="4"/>
      <dgm:spPr/>
    </dgm:pt>
    <dgm:pt modelId="{1A42DF05-8059-4F26-827D-46034C88901E}" type="pres">
      <dgm:prSet presAssocID="{43713530-A0FD-44AE-9E5D-35F024CBB6C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280915-434B-486F-B201-48C63783C07C}" type="pres">
      <dgm:prSet presAssocID="{43713530-A0FD-44AE-9E5D-35F024CBB6C1}" presName="wedge2" presStyleLbl="node1" presStyleIdx="1" presStyleCnt="4"/>
      <dgm:spPr/>
    </dgm:pt>
    <dgm:pt modelId="{F15E2A51-0AE7-4ACD-BADB-EDFDD5B54395}" type="pres">
      <dgm:prSet presAssocID="{43713530-A0FD-44AE-9E5D-35F024CBB6C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8DD3FC-0B8B-4316-A32A-EEF119FDA179}" type="pres">
      <dgm:prSet presAssocID="{43713530-A0FD-44AE-9E5D-35F024CBB6C1}" presName="wedge3" presStyleLbl="node1" presStyleIdx="2" presStyleCnt="4"/>
      <dgm:spPr/>
    </dgm:pt>
    <dgm:pt modelId="{3C74F0EE-482E-4E05-8BDB-AEE167520C0A}" type="pres">
      <dgm:prSet presAssocID="{43713530-A0FD-44AE-9E5D-35F024CBB6C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CD840A-EE62-4930-8500-93E645BBD1BC}" type="pres">
      <dgm:prSet presAssocID="{43713530-A0FD-44AE-9E5D-35F024CBB6C1}" presName="wedge4" presStyleLbl="node1" presStyleIdx="3" presStyleCnt="4"/>
      <dgm:spPr/>
    </dgm:pt>
    <dgm:pt modelId="{F93C914F-8A31-46D4-A0BC-2507EE670C9C}" type="pres">
      <dgm:prSet presAssocID="{43713530-A0FD-44AE-9E5D-35F024CBB6C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03FB613-5694-4905-927B-D23EBED2BC72}" type="presOf" srcId="{BB14D672-DC19-43C0-A709-CC4F22E1FF7D}" destId="{1A42DF05-8059-4F26-827D-46034C88901E}" srcOrd="1" destOrd="0" presId="urn:microsoft.com/office/officeart/2005/8/layout/chart3"/>
    <dgm:cxn modelId="{CCF1452B-30AB-4F7A-9211-6E53FE556F07}" srcId="{43713530-A0FD-44AE-9E5D-35F024CBB6C1}" destId="{BB14D672-DC19-43C0-A709-CC4F22E1FF7D}" srcOrd="0" destOrd="0" parTransId="{B253E4ED-6E3D-4F44-B2E8-2BCDADD23087}" sibTransId="{29AB19E8-A13A-477A-BDA2-B58D6291E63E}"/>
    <dgm:cxn modelId="{B5050334-C7E4-4E1B-AE49-78F3BFB9CD2E}" type="presOf" srcId="{D0738F0C-8507-4436-91E0-EC047FDA1841}" destId="{3C74F0EE-482E-4E05-8BDB-AEE167520C0A}" srcOrd="1" destOrd="0" presId="urn:microsoft.com/office/officeart/2005/8/layout/chart3"/>
    <dgm:cxn modelId="{0D93FA65-FAF1-47D1-9B50-4BBC5F9CADF0}" srcId="{43713530-A0FD-44AE-9E5D-35F024CBB6C1}" destId="{16684BE5-06F9-4A38-BCFA-1C53E93A6FA2}" srcOrd="3" destOrd="0" parTransId="{84BF3F71-A6D9-4E82-9AB8-8E54BC6AC017}" sibTransId="{10461465-05D6-4E71-B9BE-C836A6DE15F2}"/>
    <dgm:cxn modelId="{FFE5B551-9BD7-4954-9DE6-7526F151C6AB}" type="presOf" srcId="{43713530-A0FD-44AE-9E5D-35F024CBB6C1}" destId="{5553566A-FF34-4C7A-8C71-95F0233BE546}" srcOrd="0" destOrd="0" presId="urn:microsoft.com/office/officeart/2005/8/layout/chart3"/>
    <dgm:cxn modelId="{64ECED77-B096-494A-AF45-513360358CA4}" type="presOf" srcId="{5A513B09-262A-4E13-84F4-E79493D37B01}" destId="{4C280915-434B-486F-B201-48C63783C07C}" srcOrd="0" destOrd="0" presId="urn:microsoft.com/office/officeart/2005/8/layout/chart3"/>
    <dgm:cxn modelId="{31620E89-ABE7-4162-93C3-7CEC71A0F7B8}" type="presOf" srcId="{BB14D672-DC19-43C0-A709-CC4F22E1FF7D}" destId="{A1C2C010-5E8C-46E7-896F-DBB17E177EFC}" srcOrd="0" destOrd="0" presId="urn:microsoft.com/office/officeart/2005/8/layout/chart3"/>
    <dgm:cxn modelId="{48E11C8E-C15C-4E38-B61C-FA3D4B41F830}" type="presOf" srcId="{16684BE5-06F9-4A38-BCFA-1C53E93A6FA2}" destId="{3ECD840A-EE62-4930-8500-93E645BBD1BC}" srcOrd="0" destOrd="0" presId="urn:microsoft.com/office/officeart/2005/8/layout/chart3"/>
    <dgm:cxn modelId="{E0D91B91-903E-4B58-9C69-424BE34C0F44}" type="presOf" srcId="{5A513B09-262A-4E13-84F4-E79493D37B01}" destId="{F15E2A51-0AE7-4ACD-BADB-EDFDD5B54395}" srcOrd="1" destOrd="0" presId="urn:microsoft.com/office/officeart/2005/8/layout/chart3"/>
    <dgm:cxn modelId="{3B1BB7B5-73E7-49C1-8A86-274E592D6132}" srcId="{43713530-A0FD-44AE-9E5D-35F024CBB6C1}" destId="{D0738F0C-8507-4436-91E0-EC047FDA1841}" srcOrd="2" destOrd="0" parTransId="{40C48755-2EE0-49C9-836A-0A38177CFAD2}" sibTransId="{2EB36426-472B-4467-A7CB-D38C99E8BB42}"/>
    <dgm:cxn modelId="{C3DE7FCA-F05A-4569-8769-EC6828007EE4}" type="presOf" srcId="{D0738F0C-8507-4436-91E0-EC047FDA1841}" destId="{6F8DD3FC-0B8B-4316-A32A-EEF119FDA179}" srcOrd="0" destOrd="0" presId="urn:microsoft.com/office/officeart/2005/8/layout/chart3"/>
    <dgm:cxn modelId="{28C4A6F6-8C5E-4A10-A85B-015AD2E6E5C3}" type="presOf" srcId="{16684BE5-06F9-4A38-BCFA-1C53E93A6FA2}" destId="{F93C914F-8A31-46D4-A0BC-2507EE670C9C}" srcOrd="1" destOrd="0" presId="urn:microsoft.com/office/officeart/2005/8/layout/chart3"/>
    <dgm:cxn modelId="{801269F7-EF3C-4E5D-AE45-9908D257B837}" srcId="{43713530-A0FD-44AE-9E5D-35F024CBB6C1}" destId="{5A513B09-262A-4E13-84F4-E79493D37B01}" srcOrd="1" destOrd="0" parTransId="{D295847A-A2A4-4306-8D3F-64264769D96E}" sibTransId="{9C2C14E9-A9B5-482F-8AC8-CD972BA5E8C7}"/>
    <dgm:cxn modelId="{609163A1-E210-46D1-A08A-2C3A3636697D}" type="presParOf" srcId="{5553566A-FF34-4C7A-8C71-95F0233BE546}" destId="{A1C2C010-5E8C-46E7-896F-DBB17E177EFC}" srcOrd="0" destOrd="0" presId="urn:microsoft.com/office/officeart/2005/8/layout/chart3"/>
    <dgm:cxn modelId="{9AD94D59-9848-4260-ADB7-423062BC501D}" type="presParOf" srcId="{5553566A-FF34-4C7A-8C71-95F0233BE546}" destId="{1A42DF05-8059-4F26-827D-46034C88901E}" srcOrd="1" destOrd="0" presId="urn:microsoft.com/office/officeart/2005/8/layout/chart3"/>
    <dgm:cxn modelId="{E2829548-A831-4C9E-AC1C-6D35F26AD718}" type="presParOf" srcId="{5553566A-FF34-4C7A-8C71-95F0233BE546}" destId="{4C280915-434B-486F-B201-48C63783C07C}" srcOrd="2" destOrd="0" presId="urn:microsoft.com/office/officeart/2005/8/layout/chart3"/>
    <dgm:cxn modelId="{454E9B06-676B-4A5A-85CB-D162679B3AAA}" type="presParOf" srcId="{5553566A-FF34-4C7A-8C71-95F0233BE546}" destId="{F15E2A51-0AE7-4ACD-BADB-EDFDD5B54395}" srcOrd="3" destOrd="0" presId="urn:microsoft.com/office/officeart/2005/8/layout/chart3"/>
    <dgm:cxn modelId="{0BBE8E81-E623-4509-962D-21F603433046}" type="presParOf" srcId="{5553566A-FF34-4C7A-8C71-95F0233BE546}" destId="{6F8DD3FC-0B8B-4316-A32A-EEF119FDA179}" srcOrd="4" destOrd="0" presId="urn:microsoft.com/office/officeart/2005/8/layout/chart3"/>
    <dgm:cxn modelId="{4D20C064-BA3E-4F96-AE9A-5D10F11B1886}" type="presParOf" srcId="{5553566A-FF34-4C7A-8C71-95F0233BE546}" destId="{3C74F0EE-482E-4E05-8BDB-AEE167520C0A}" srcOrd="5" destOrd="0" presId="urn:microsoft.com/office/officeart/2005/8/layout/chart3"/>
    <dgm:cxn modelId="{BED19F0B-865C-4CB0-A6FA-601B608889EA}" type="presParOf" srcId="{5553566A-FF34-4C7A-8C71-95F0233BE546}" destId="{3ECD840A-EE62-4930-8500-93E645BBD1BC}" srcOrd="6" destOrd="0" presId="urn:microsoft.com/office/officeart/2005/8/layout/chart3"/>
    <dgm:cxn modelId="{DF4A3E31-E349-45C0-9C84-5BF7D08DE9F6}" type="presParOf" srcId="{5553566A-FF34-4C7A-8C71-95F0233BE546}" destId="{F93C914F-8A31-46D4-A0BC-2507EE670C9C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2C010-5E8C-46E7-896F-DBB17E177EFC}">
      <dsp:nvSpPr>
        <dsp:cNvPr id="0" name=""/>
        <dsp:cNvSpPr/>
      </dsp:nvSpPr>
      <dsp:spPr>
        <a:xfrm>
          <a:off x="2230778" y="291758"/>
          <a:ext cx="3933825" cy="3933825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404040"/>
              </a:solidFill>
            </a:rPr>
            <a:t>Anwendung</a:t>
          </a:r>
        </a:p>
      </dsp:txBody>
      <dsp:txXfrm>
        <a:off x="4242649" y="1019516"/>
        <a:ext cx="1451768" cy="1170781"/>
      </dsp:txXfrm>
    </dsp:sp>
    <dsp:sp modelId="{4C280915-434B-486F-B201-48C63783C07C}">
      <dsp:nvSpPr>
        <dsp:cNvPr id="0" name=""/>
        <dsp:cNvSpPr/>
      </dsp:nvSpPr>
      <dsp:spPr>
        <a:xfrm>
          <a:off x="2064996" y="457541"/>
          <a:ext cx="3933825" cy="3933825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rgbClr val="404040"/>
              </a:solidFill>
            </a:rPr>
            <a:t>Inhalt</a:t>
          </a:r>
        </a:p>
      </dsp:txBody>
      <dsp:txXfrm>
        <a:off x="4102155" y="2494700"/>
        <a:ext cx="1451768" cy="1170781"/>
      </dsp:txXfrm>
    </dsp:sp>
    <dsp:sp modelId="{6F8DD3FC-0B8B-4316-A32A-EEF119FDA179}">
      <dsp:nvSpPr>
        <dsp:cNvPr id="0" name=""/>
        <dsp:cNvSpPr/>
      </dsp:nvSpPr>
      <dsp:spPr>
        <a:xfrm>
          <a:off x="2064996" y="457541"/>
          <a:ext cx="3933825" cy="3933825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rgbClr val="404040"/>
              </a:solidFill>
            </a:rPr>
            <a:t>Vortrag + Sprache</a:t>
          </a:r>
        </a:p>
      </dsp:txBody>
      <dsp:txXfrm>
        <a:off x="2509893" y="2494700"/>
        <a:ext cx="1451768" cy="1170781"/>
      </dsp:txXfrm>
    </dsp:sp>
    <dsp:sp modelId="{3ECD840A-EE62-4930-8500-93E645BBD1BC}">
      <dsp:nvSpPr>
        <dsp:cNvPr id="0" name=""/>
        <dsp:cNvSpPr/>
      </dsp:nvSpPr>
      <dsp:spPr>
        <a:xfrm>
          <a:off x="2064996" y="457541"/>
          <a:ext cx="3933825" cy="3933825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rgbClr val="404040"/>
              </a:solidFill>
            </a:rPr>
            <a:t>Hand-</a:t>
          </a:r>
          <a:r>
            <a:rPr lang="de-DE" sz="2400" kern="1200" dirty="0" err="1">
              <a:solidFill>
                <a:srgbClr val="404040"/>
              </a:solidFill>
            </a:rPr>
            <a:t>reichung</a:t>
          </a:r>
          <a:endParaRPr lang="de-DE" sz="2400" kern="1200" dirty="0">
            <a:solidFill>
              <a:srgbClr val="404040"/>
            </a:solidFill>
          </a:endParaRPr>
        </a:p>
      </dsp:txBody>
      <dsp:txXfrm>
        <a:off x="2509893" y="1183425"/>
        <a:ext cx="1451768" cy="1170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A9B72-39BA-7141-A3EB-EB276C14EFD6}" type="datetimeFigureOut">
              <a:t>30.09.2025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EC48-EF9A-D34A-B96A-9F2C35C0E09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600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BE08E-D722-B549-9AC0-156C73931AC1}" type="datetimeFigureOut">
              <a:t>30.09.2025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7E77A-D7EA-B346-A0AA-E2C051AF6D4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77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7E77A-D7EA-B346-A0AA-E2C051AF6D4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97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7E77A-D7EA-B346-A0AA-E2C051AF6D4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92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7E77A-D7EA-B346-A0AA-E2C051AF6D4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07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/>
              <a:t>Auf  Beispiel-Handreichung eingehen! Evtl. ein Beispiel durchgehen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7E77A-D7EA-B346-A0AA-E2C051AF6D4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96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/>
              <a:t>Auf  Beispiel-Handreichung eingehen! Evtl. ein Beispiel durchgehen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7E77A-D7EA-B346-A0AA-E2C051AF6D4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8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/>
              <a:t>Auf  Beispiel-Handreichung eingehen! Evtl. ein Beispiel durchgehen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7E77A-D7EA-B346-A0AA-E2C051AF6D4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04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/>
              <a:t>Auf  Beispiel-Handreichung eingehen! Evtl. ein Beispiel durchgehen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7E77A-D7EA-B346-A0AA-E2C051AF6D4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29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/>
              <a:t>Auf  Beispiel-Handreichung eingehen! Evtl. ein Beispiel durchgehen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7E77A-D7EA-B346-A0AA-E2C051AF6D4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89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/>
              <a:t>Auf  Beispiel-Handreichung eingehen! Evtl. ein Beispiel durchgehen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7E77A-D7EA-B346-A0AA-E2C051AF6D4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51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174789" y="3695848"/>
            <a:ext cx="6720614" cy="524541"/>
          </a:xfrm>
        </p:spPr>
        <p:txBody>
          <a:bodyPr anchor="b">
            <a:normAutofit/>
          </a:bodyPr>
          <a:lstStyle>
            <a:lvl1pPr marL="0" indent="0">
              <a:buNone/>
              <a:defRPr lang="de-DE" sz="2400" kern="1200" dirty="0">
                <a:solidFill>
                  <a:srgbClr val="818286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der Präsentation bearbeiten</a:t>
            </a:r>
          </a:p>
        </p:txBody>
      </p:sp>
      <p:sp>
        <p:nvSpPr>
          <p:cNvPr id="1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174789" y="2552848"/>
            <a:ext cx="67206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3400" kern="1200" baseline="0" dirty="0">
                <a:solidFill>
                  <a:srgbClr val="B7BE0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 der Präsentation bearbeiten</a:t>
            </a:r>
          </a:p>
        </p:txBody>
      </p:sp>
      <p:pic>
        <p:nvPicPr>
          <p:cNvPr id="11" name="Bild 13" descr="qmbs_logo.gif"/>
          <p:cNvPicPr>
            <a:picLocks noChangeAspect="1"/>
          </p:cNvPicPr>
          <p:nvPr userDrawn="1"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477" y="170213"/>
            <a:ext cx="1178926" cy="1237506"/>
          </a:xfrm>
          <a:prstGeom prst="rect">
            <a:avLst/>
          </a:prstGeom>
        </p:spPr>
      </p:pic>
      <p:pic>
        <p:nvPicPr>
          <p:cNvPr id="13" name="Grafik 12" descr="H:\AG Öffentlichkeitsarbeit\Material\logo.png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49" y="181565"/>
            <a:ext cx="1619227" cy="175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63" y="4795390"/>
            <a:ext cx="9144001" cy="1361873"/>
          </a:xfrm>
          <a:prstGeom prst="rect">
            <a:avLst/>
          </a:prstGeom>
        </p:spPr>
      </p:pic>
      <p:cxnSp>
        <p:nvCxnSpPr>
          <p:cNvPr id="8" name="Gerade Verbindung 15"/>
          <p:cNvCxnSpPr/>
          <p:nvPr userDrawn="1"/>
        </p:nvCxnSpPr>
        <p:spPr>
          <a:xfrm>
            <a:off x="2066914" y="0"/>
            <a:ext cx="0" cy="6858000"/>
          </a:xfrm>
          <a:prstGeom prst="line">
            <a:avLst/>
          </a:prstGeom>
          <a:ln>
            <a:solidFill>
              <a:srgbClr val="B7BE01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4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808725"/>
            <a:ext cx="7772400" cy="1372350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/>
              <a:t>Abschnittsüberschrift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3455665"/>
            <a:ext cx="7772400" cy="353060"/>
          </a:xfrm>
        </p:spPr>
        <p:txBody>
          <a:bodyPr anchor="b">
            <a:normAutofit/>
          </a:bodyPr>
          <a:lstStyle>
            <a:lvl1pPr marL="0" indent="0">
              <a:buNone/>
              <a:defRPr lang="de-DE" sz="1800" b="0" i="0" kern="1200" cap="small" baseline="0" dirty="0">
                <a:solidFill>
                  <a:srgbClr val="B7BE0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Präsentationstitel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3AC17C-FABF-8F46-B838-D57EC13B06D1}" type="slidenum">
              <a:t>‹Nr.›</a:t>
            </a:fld>
            <a:endParaRPr lang="de-DE"/>
          </a:p>
        </p:txBody>
      </p:sp>
      <p:cxnSp>
        <p:nvCxnSpPr>
          <p:cNvPr id="9" name="Gerade Verbindung 15"/>
          <p:cNvCxnSpPr/>
          <p:nvPr userDrawn="1"/>
        </p:nvCxnSpPr>
        <p:spPr>
          <a:xfrm>
            <a:off x="722313" y="3808726"/>
            <a:ext cx="7772402" cy="0"/>
          </a:xfrm>
          <a:prstGeom prst="line">
            <a:avLst/>
          </a:prstGeom>
          <a:ln>
            <a:solidFill>
              <a:srgbClr val="B7BE01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tel 8"/>
          <p:cNvSpPr txBox="1">
            <a:spLocks/>
          </p:cNvSpPr>
          <p:nvPr userDrawn="1"/>
        </p:nvSpPr>
        <p:spPr>
          <a:xfrm>
            <a:off x="2590800" y="6356350"/>
            <a:ext cx="3962400" cy="3600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>
                    <a:lumMod val="50000"/>
                  </a:schemeClr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ctr"/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rPr>
              <a:t>© Staatliche</a:t>
            </a:r>
            <a:r>
              <a:rPr lang="de-DE" sz="1200" baseline="0" dirty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rPr>
              <a:t> Fach- und Berufsoberschule Würzburg</a:t>
            </a:r>
            <a:endParaRPr lang="de-DE" sz="1200" dirty="0">
              <a:solidFill>
                <a:schemeClr val="bg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12" name="Bild 13" descr="qmbs_logo.gif"/>
          <p:cNvPicPr>
            <a:picLocks noChangeAspect="1"/>
          </p:cNvPicPr>
          <p:nvPr userDrawn="1"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477" y="170213"/>
            <a:ext cx="1178926" cy="1237506"/>
          </a:xfrm>
          <a:prstGeom prst="rect">
            <a:avLst/>
          </a:prstGeom>
        </p:spPr>
      </p:pic>
      <p:pic>
        <p:nvPicPr>
          <p:cNvPr id="13" name="Grafik 12" descr="H:\AG Öffentlichkeitsarbeit\Material\logo.png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50" y="181566"/>
            <a:ext cx="1131728" cy="12261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ieren 4"/>
          <p:cNvGrpSpPr/>
          <p:nvPr userDrawn="1"/>
        </p:nvGrpSpPr>
        <p:grpSpPr>
          <a:xfrm>
            <a:off x="0" y="5307433"/>
            <a:ext cx="9144000" cy="537610"/>
            <a:chOff x="0" y="5307433"/>
            <a:chExt cx="9000001" cy="529144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307433"/>
              <a:ext cx="3552825" cy="529144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625" y="5307433"/>
              <a:ext cx="3552825" cy="529144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1251" y="5307433"/>
              <a:ext cx="1908750" cy="529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70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457200" y="531092"/>
            <a:ext cx="7093527" cy="720036"/>
          </a:xfrm>
        </p:spPr>
        <p:txBody>
          <a:bodyPr anchor="b" anchorCtr="0">
            <a:noAutofit/>
          </a:bodyPr>
          <a:lstStyle>
            <a:lvl1pPr algn="l">
              <a:defRPr sz="3000" b="0" i="0">
                <a:solidFill>
                  <a:srgbClr val="818286"/>
                </a:solidFill>
                <a:latin typeface="Calibri Light"/>
                <a:cs typeface="Calibri Light"/>
              </a:defRPr>
            </a:lvl1pPr>
          </a:lstStyle>
          <a:p>
            <a:r>
              <a:rPr lang="de-DE" dirty="0"/>
              <a:t>Folientitel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3182"/>
            <a:ext cx="8229600" cy="4682981"/>
          </a:xfrm>
        </p:spPr>
        <p:txBody>
          <a:bodyPr/>
          <a:lstStyle>
            <a:lvl1pPr>
              <a:defRPr sz="2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  <a:lvl2pPr marL="742950" indent="-285750">
              <a:buFont typeface="Symbol" panose="05050102010706020507" pitchFamily="18" charset="2"/>
              <a:buChar char="-"/>
              <a:defRPr sz="2400" b="0" i="0">
                <a:solidFill>
                  <a:srgbClr val="404040"/>
                </a:solidFill>
                <a:latin typeface="Calibri Light"/>
                <a:cs typeface="Calibri Light"/>
              </a:defRPr>
            </a:lvl2pPr>
            <a:lvl3pPr>
              <a:defRPr sz="2400" b="0" i="0">
                <a:solidFill>
                  <a:srgbClr val="404040"/>
                </a:solidFill>
                <a:latin typeface="Calibri Light"/>
                <a:cs typeface="Calibri Light"/>
              </a:defRPr>
            </a:lvl3pPr>
            <a:lvl4pPr>
              <a:defRPr sz="2400" b="0" i="0">
                <a:solidFill>
                  <a:srgbClr val="404040"/>
                </a:solidFill>
                <a:latin typeface="Calibri Light"/>
                <a:cs typeface="Calibri Light"/>
              </a:defRPr>
            </a:lvl4pPr>
            <a:lvl5pPr>
              <a:defRPr sz="2400" b="0" i="0">
                <a:solidFill>
                  <a:srgbClr val="404040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 i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fld id="{453AC17C-FABF-8F46-B838-D57EC13B06D1}" type="slidenum">
              <a:rPr lang="tr-TR"/>
              <a:pPr/>
              <a:t>‹Nr.›</a:t>
            </a:fld>
            <a:endParaRPr lang="tr-TR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457200" y="1251128"/>
            <a:ext cx="7093527" cy="0"/>
          </a:xfrm>
          <a:prstGeom prst="line">
            <a:avLst/>
          </a:prstGeom>
          <a:ln>
            <a:solidFill>
              <a:srgbClr val="B7BE01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Grafik 10" descr="H:\AG Öffentlichkeitsarbeit\Material\logo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792" y="230400"/>
            <a:ext cx="931008" cy="10207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el 8"/>
          <p:cNvSpPr txBox="1">
            <a:spLocks/>
          </p:cNvSpPr>
          <p:nvPr userDrawn="1"/>
        </p:nvSpPr>
        <p:spPr>
          <a:xfrm>
            <a:off x="2590800" y="6356350"/>
            <a:ext cx="3962400" cy="3600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>
                    <a:lumMod val="50000"/>
                  </a:schemeClr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ctr"/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rPr>
              <a:t>© Staatliche</a:t>
            </a:r>
            <a:r>
              <a:rPr lang="de-DE" sz="1200" baseline="0" dirty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rPr>
              <a:t> Fach- und Berufsoberschule Würzburg</a:t>
            </a:r>
            <a:endParaRPr lang="de-DE" sz="1200" dirty="0">
              <a:solidFill>
                <a:schemeClr val="bg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1288"/>
            <a:ext cx="7093527" cy="371475"/>
          </a:xfrm>
        </p:spPr>
        <p:txBody>
          <a:bodyPr>
            <a:noAutofit/>
          </a:bodyPr>
          <a:lstStyle>
            <a:lvl1pPr marL="0" indent="0">
              <a:buNone/>
              <a:defRPr lang="de-DE" sz="1800" b="0" i="0" kern="1200" cap="small" baseline="0" dirty="0">
                <a:solidFill>
                  <a:srgbClr val="B7BE0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Präsentationstitel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53846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43182"/>
            <a:ext cx="4038600" cy="46829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3182"/>
            <a:ext cx="4038600" cy="46829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3AC17C-FABF-8F46-B838-D57EC13B06D1}" type="slidenum">
              <a:t>‹Nr.›</a:t>
            </a:fld>
            <a:endParaRPr lang="de-DE"/>
          </a:p>
        </p:txBody>
      </p:sp>
      <p:sp>
        <p:nvSpPr>
          <p:cNvPr id="8" name="Titel 8"/>
          <p:cNvSpPr txBox="1">
            <a:spLocks/>
          </p:cNvSpPr>
          <p:nvPr userDrawn="1"/>
        </p:nvSpPr>
        <p:spPr>
          <a:xfrm>
            <a:off x="2590800" y="6356350"/>
            <a:ext cx="3962400" cy="3600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>
                    <a:lumMod val="50000"/>
                  </a:schemeClr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ctr"/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rPr>
              <a:t>© Staatliche</a:t>
            </a:r>
            <a:r>
              <a:rPr lang="de-DE" sz="1200" baseline="0" dirty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rPr>
              <a:t> Fach- und Berufsoberschule Würzburg</a:t>
            </a:r>
            <a:endParaRPr lang="de-DE" sz="1200" dirty="0">
              <a:solidFill>
                <a:schemeClr val="bg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3" name="Titel 8"/>
          <p:cNvSpPr>
            <a:spLocks noGrp="1"/>
          </p:cNvSpPr>
          <p:nvPr>
            <p:ph type="title" hasCustomPrompt="1"/>
          </p:nvPr>
        </p:nvSpPr>
        <p:spPr>
          <a:xfrm>
            <a:off x="457200" y="531092"/>
            <a:ext cx="7093527" cy="720036"/>
          </a:xfrm>
        </p:spPr>
        <p:txBody>
          <a:bodyPr anchor="b" anchorCtr="0">
            <a:noAutofit/>
          </a:bodyPr>
          <a:lstStyle>
            <a:lvl1pPr algn="l">
              <a:defRPr sz="3000" b="0" i="0">
                <a:solidFill>
                  <a:srgbClr val="818286"/>
                </a:solidFill>
                <a:latin typeface="Calibri Light"/>
                <a:cs typeface="Calibri Light"/>
              </a:defRPr>
            </a:lvl1pPr>
          </a:lstStyle>
          <a:p>
            <a:r>
              <a:rPr lang="de-DE" dirty="0"/>
              <a:t>Folientitel bearbeiten</a:t>
            </a:r>
          </a:p>
        </p:txBody>
      </p:sp>
      <p:cxnSp>
        <p:nvCxnSpPr>
          <p:cNvPr id="14" name="Gerade Verbindung 16"/>
          <p:cNvCxnSpPr/>
          <p:nvPr userDrawn="1"/>
        </p:nvCxnSpPr>
        <p:spPr>
          <a:xfrm>
            <a:off x="457200" y="1251128"/>
            <a:ext cx="7093527" cy="0"/>
          </a:xfrm>
          <a:prstGeom prst="line">
            <a:avLst/>
          </a:prstGeom>
          <a:ln>
            <a:solidFill>
              <a:srgbClr val="B7BE01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" name="Grafik 14" descr="H:\AG Öffentlichkeitsarbeit\Material\logo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792" y="230400"/>
            <a:ext cx="931008" cy="10207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1288"/>
            <a:ext cx="7093527" cy="371475"/>
          </a:xfrm>
        </p:spPr>
        <p:txBody>
          <a:bodyPr>
            <a:noAutofit/>
          </a:bodyPr>
          <a:lstStyle>
            <a:lvl1pPr marL="0" indent="0">
              <a:buNone/>
              <a:defRPr lang="de-DE" sz="1800" b="0" i="0" kern="1200" cap="small" baseline="0" dirty="0">
                <a:solidFill>
                  <a:srgbClr val="B7BE0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Präsentationstitel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73738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7" descr="HG536_0463 Titelseite und Seite 19 Ausschnitt.jpg"/>
          <p:cNvPicPr>
            <a:picLocks noChangeAspect="1"/>
          </p:cNvPicPr>
          <p:nvPr userDrawn="1"/>
        </p:nvPicPr>
        <p:blipFill rotWithShape="1">
          <a:blip r:embed="rId2" cstate="screen">
            <a:grayscl/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34"/>
            <a:ext cx="9144000" cy="6890324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457200" y="531092"/>
            <a:ext cx="7093527" cy="720036"/>
          </a:xfrm>
        </p:spPr>
        <p:txBody>
          <a:bodyPr anchor="b" anchorCtr="0">
            <a:noAutofit/>
          </a:bodyPr>
          <a:lstStyle>
            <a:lvl1pPr algn="l">
              <a:defRPr sz="3000" b="0" i="0">
                <a:solidFill>
                  <a:srgbClr val="818286"/>
                </a:solidFill>
                <a:latin typeface="Calibri Light"/>
                <a:cs typeface="Calibri Light"/>
              </a:defRPr>
            </a:lvl1pPr>
          </a:lstStyle>
          <a:p>
            <a:r>
              <a:rPr lang="de-DE" dirty="0"/>
              <a:t>Folientitel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443182"/>
            <a:ext cx="8229600" cy="4682981"/>
          </a:xfrm>
        </p:spPr>
        <p:txBody>
          <a:bodyPr anchor="ctr" anchorCtr="0"/>
          <a:lstStyle>
            <a:lvl1pPr marL="0" indent="0" algn="ctr">
              <a:buNone/>
              <a:defRPr sz="2800" b="0" i="0" baseline="0">
                <a:solidFill>
                  <a:srgbClr val="404040"/>
                </a:solidFill>
                <a:latin typeface="Calibri Light"/>
                <a:cs typeface="Calibri Light"/>
              </a:defRPr>
            </a:lvl1pPr>
            <a:lvl2pPr marL="742950" indent="-285750">
              <a:buFont typeface="Symbol" panose="05050102010706020507" pitchFamily="18" charset="2"/>
              <a:buChar char="-"/>
              <a:defRPr sz="2400" b="0" i="0">
                <a:solidFill>
                  <a:srgbClr val="404040"/>
                </a:solidFill>
                <a:latin typeface="Calibri Light"/>
                <a:cs typeface="Calibri Light"/>
              </a:defRPr>
            </a:lvl2pPr>
            <a:lvl3pPr>
              <a:defRPr sz="2400" b="0" i="0">
                <a:solidFill>
                  <a:srgbClr val="404040"/>
                </a:solidFill>
                <a:latin typeface="Calibri Light"/>
                <a:cs typeface="Calibri Light"/>
              </a:defRPr>
            </a:lvl3pPr>
            <a:lvl4pPr>
              <a:defRPr sz="2400" b="0" i="0">
                <a:solidFill>
                  <a:srgbClr val="404040"/>
                </a:solidFill>
                <a:latin typeface="Calibri Light"/>
                <a:cs typeface="Calibri Light"/>
              </a:defRPr>
            </a:lvl4pPr>
            <a:lvl5pPr>
              <a:defRPr sz="2400" b="0" i="0">
                <a:solidFill>
                  <a:srgbClr val="404040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DE" dirty="0"/>
              <a:t>Abschlusstext bearbeiten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 i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fld id="{453AC17C-FABF-8F46-B838-D57EC13B06D1}" type="slidenum">
              <a:rPr lang="tr-TR"/>
              <a:pPr/>
              <a:t>‹Nr.›</a:t>
            </a:fld>
            <a:endParaRPr lang="tr-TR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457200" y="1251128"/>
            <a:ext cx="7093527" cy="0"/>
          </a:xfrm>
          <a:prstGeom prst="line">
            <a:avLst/>
          </a:prstGeom>
          <a:ln>
            <a:solidFill>
              <a:srgbClr val="B7BE01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Grafik 10" descr="H:\AG Öffentlichkeitsarbeit\Material\logo.png"/>
          <p:cNvPicPr/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792" y="230400"/>
            <a:ext cx="931008" cy="10207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el 8"/>
          <p:cNvSpPr txBox="1">
            <a:spLocks/>
          </p:cNvSpPr>
          <p:nvPr userDrawn="1"/>
        </p:nvSpPr>
        <p:spPr>
          <a:xfrm>
            <a:off x="2590800" y="6356350"/>
            <a:ext cx="3962400" cy="3600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>
                    <a:lumMod val="50000"/>
                  </a:schemeClr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ctr"/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rPr>
              <a:t>© Staatliche</a:t>
            </a:r>
            <a:r>
              <a:rPr lang="de-DE" sz="1200" baseline="0" dirty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rPr>
              <a:t> Fach- und Berufsoberschule Würzburg</a:t>
            </a:r>
            <a:endParaRPr lang="de-DE" sz="1200" dirty="0">
              <a:solidFill>
                <a:schemeClr val="bg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1288"/>
            <a:ext cx="7093527" cy="371475"/>
          </a:xfrm>
        </p:spPr>
        <p:txBody>
          <a:bodyPr>
            <a:noAutofit/>
          </a:bodyPr>
          <a:lstStyle>
            <a:lvl1pPr marL="0" indent="0">
              <a:buNone/>
              <a:defRPr lang="de-DE" sz="1800" b="0" i="0" kern="1200" cap="small" baseline="0" dirty="0">
                <a:solidFill>
                  <a:srgbClr val="B7BE0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Präsentationstitel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65069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 i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fld id="{453AC17C-FABF-8F46-B838-D57EC13B06D1}" type="slidenum">
              <a:rPr lang="tr-TR"/>
              <a:pPr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86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818286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04040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rgbClr val="40404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404040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000" kern="1200">
          <a:solidFill>
            <a:srgbClr val="404040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0404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Schuljahr 2025/2026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Fachreferat (12.Klasse FOS/BOS)</a:t>
            </a:r>
          </a:p>
        </p:txBody>
      </p:sp>
    </p:spTree>
    <p:extLst>
      <p:ext uri="{BB962C8B-B14F-4D97-AF65-F5344CB8AC3E}">
        <p14:creationId xmlns:p14="http://schemas.microsoft.com/office/powerpoint/2010/main" val="236793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0078DD-BB95-4892-87C7-F382ABB4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Themenstellung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844298"/>
            <a:ext cx="8229600" cy="416674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06301F-2102-48FC-9B8A-77513425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10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57055C3-9266-4123-B551-B77502CC8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3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6C848-15D2-406D-991A-8D229E7D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Bewertung allgemein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983AA9-2B8C-49FE-B0B7-327C37C4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DA7B71-72CA-434C-B9C8-73F726EBB5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99A57784-B47F-4FC1-B309-8BBC081CC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031867"/>
              </p:ext>
            </p:extLst>
          </p:nvPr>
        </p:nvGraphicFramePr>
        <p:xfrm>
          <a:off x="457200" y="1443038"/>
          <a:ext cx="8229600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feil: nach links gekrümmt 2">
            <a:extLst>
              <a:ext uri="{FF2B5EF4-FFF2-40B4-BE49-F238E27FC236}">
                <a16:creationId xmlns:a16="http://schemas.microsoft.com/office/drawing/2014/main" id="{D884C149-8992-A807-8965-6BF4E2910BA1}"/>
              </a:ext>
            </a:extLst>
          </p:cNvPr>
          <p:cNvSpPr/>
          <p:nvPr/>
        </p:nvSpPr>
        <p:spPr>
          <a:xfrm>
            <a:off x="5825067" y="3341511"/>
            <a:ext cx="417689" cy="94826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C5B64D-EB8D-A3B9-B50B-FBB52DF46714}"/>
              </a:ext>
            </a:extLst>
          </p:cNvPr>
          <p:cNvSpPr txBox="1"/>
          <p:nvPr/>
        </p:nvSpPr>
        <p:spPr>
          <a:xfrm>
            <a:off x="6423378" y="3429000"/>
            <a:ext cx="2393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Anwendung = wichtiger Bestandteil des Inhalts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422BDE-6E4A-F9B1-7D35-7902C2464E92}"/>
              </a:ext>
            </a:extLst>
          </p:cNvPr>
          <p:cNvSpPr txBox="1"/>
          <p:nvPr/>
        </p:nvSpPr>
        <p:spPr>
          <a:xfrm>
            <a:off x="462844" y="1440761"/>
            <a:ext cx="410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Bestandteile des Fachreferats</a:t>
            </a:r>
          </a:p>
        </p:txBody>
      </p:sp>
    </p:spTree>
    <p:extLst>
      <p:ext uri="{BB962C8B-B14F-4D97-AF65-F5344CB8AC3E}">
        <p14:creationId xmlns:p14="http://schemas.microsoft.com/office/powerpoint/2010/main" val="21758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0078DD-BB95-4892-87C7-F382ABB4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Bewertung allgemein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F672F9-1E94-46B8-8966-224D76E2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182"/>
            <a:ext cx="8229600" cy="4809337"/>
          </a:xfrm>
        </p:spPr>
        <p:txBody>
          <a:bodyPr>
            <a:normAutofit fontScale="92500"/>
          </a:bodyPr>
          <a:lstStyle/>
          <a:p>
            <a:pPr marL="400050">
              <a:spcAft>
                <a:spcPts val="600"/>
              </a:spcAft>
            </a:pPr>
            <a:r>
              <a:rPr lang="de-DE" sz="2400" dirty="0"/>
              <a:t>Kein Nachteilsausgleich (Rechtschreibung wird bewertet)</a:t>
            </a:r>
          </a:p>
          <a:p>
            <a:pPr marL="400050">
              <a:spcAft>
                <a:spcPts val="600"/>
              </a:spcAft>
            </a:pPr>
            <a:r>
              <a:rPr lang="de-DE" sz="2400" dirty="0"/>
              <a:t>zählt als ein Halbjahresergebnis, das nicht gestrichen werden kann.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(Halbjahresergebnis = 20 Wochen Unterricht = 40 </a:t>
            </a:r>
            <a:r>
              <a:rPr lang="de-DE" sz="2200" dirty="0" err="1"/>
              <a:t>Unterrichtsstd</a:t>
            </a:r>
            <a:r>
              <a:rPr lang="de-DE" sz="2200" dirty="0"/>
              <a:t>.)</a:t>
            </a:r>
          </a:p>
          <a:p>
            <a:pPr marL="400050" algn="just">
              <a:spcAft>
                <a:spcPts val="600"/>
              </a:spcAft>
            </a:pPr>
            <a:r>
              <a:rPr lang="de-DE" sz="2400" dirty="0"/>
              <a:t>Abschlusszeugnis: nur Fach &amp; Notenpunkte werden aufgeführt, nicht das Thema </a:t>
            </a:r>
          </a:p>
          <a:p>
            <a:pPr marL="57150" indent="0" algn="just">
              <a:spcAft>
                <a:spcPts val="600"/>
              </a:spcAft>
              <a:buNone/>
            </a:pPr>
            <a:r>
              <a:rPr lang="de-DE" sz="2400" dirty="0"/>
              <a:t>Das Fachreferat ist grundsätzlich zu halten. </a:t>
            </a:r>
            <a:r>
              <a:rPr lang="de-DE" sz="2400" b="1" dirty="0">
                <a:solidFill>
                  <a:srgbClr val="FF0000"/>
                </a:solidFill>
              </a:rPr>
              <a:t>Sollte der eigentliche Vortrag verweigert werden, führt dies zu einer Gesamtbewertung von 0 Punkten und zum Ausschluss von der Abschlussprüfung </a:t>
            </a:r>
            <a:r>
              <a:rPr lang="de-DE" sz="2400" dirty="0"/>
              <a:t>(gemäß § 31 Abs. 2 S. 1 Nr. 1 FOBOSO i. V. m. § 19 Abs. 4 FOBOSO)</a:t>
            </a:r>
          </a:p>
          <a:p>
            <a:pPr marL="57150" indent="0" algn="just">
              <a:spcAft>
                <a:spcPts val="600"/>
              </a:spcAft>
              <a:buNone/>
            </a:pPr>
            <a:r>
              <a:rPr lang="de-DE" sz="2400" dirty="0"/>
              <a:t>Dies ist auch der Fall, wenn Sie bei </a:t>
            </a:r>
            <a:r>
              <a:rPr lang="de-DE" sz="2400" b="1" dirty="0">
                <a:solidFill>
                  <a:srgbClr val="FF0000"/>
                </a:solidFill>
              </a:rPr>
              <a:t>Erkrankung</a:t>
            </a:r>
            <a:r>
              <a:rPr lang="de-DE" sz="2400" dirty="0"/>
              <a:t> am Termin des Fachreferates nicht ausreichend entschuldigt waren.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06301F-2102-48FC-9B8A-77513425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12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57055C3-9266-4123-B551-B77502CC8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38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0078DD-BB95-4892-87C7-F382ABB4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Bewertung allgemein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F672F9-1E94-46B8-8966-224D76E2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182"/>
            <a:ext cx="8229600" cy="4809337"/>
          </a:xfrm>
        </p:spPr>
        <p:txBody>
          <a:bodyPr>
            <a:normAutofit fontScale="92500" lnSpcReduction="10000"/>
          </a:bodyPr>
          <a:lstStyle/>
          <a:p>
            <a:pPr marL="57150" indent="0" algn="just">
              <a:spcAft>
                <a:spcPts val="600"/>
              </a:spcAft>
              <a:buNone/>
            </a:pPr>
            <a:r>
              <a:rPr lang="de-DE" sz="2400" b="1" dirty="0"/>
              <a:t>Krank am vereinbarten Tag des Vortrags?</a:t>
            </a:r>
          </a:p>
          <a:p>
            <a:pPr marL="400050" algn="just">
              <a:spcAft>
                <a:spcPts val="600"/>
              </a:spcAft>
            </a:pPr>
            <a:r>
              <a:rPr lang="de-DE" sz="2400" dirty="0"/>
              <a:t>unverzüglich ein </a:t>
            </a:r>
            <a:r>
              <a:rPr lang="de-DE" sz="2400" b="1" dirty="0"/>
              <a:t>ärztliches Attest </a:t>
            </a:r>
            <a:r>
              <a:rPr lang="de-DE" sz="2400" dirty="0"/>
              <a:t>vorweisen (sonst 0 Punkte)</a:t>
            </a:r>
          </a:p>
          <a:p>
            <a:pPr marL="400050" algn="just">
              <a:spcAft>
                <a:spcPts val="600"/>
              </a:spcAft>
            </a:pPr>
            <a:r>
              <a:rPr lang="de-DE" sz="2400" dirty="0"/>
              <a:t>Schule und insbesondere </a:t>
            </a:r>
            <a:r>
              <a:rPr lang="de-DE" sz="2400" b="1" dirty="0"/>
              <a:t>betroffene Lehrkraft</a:t>
            </a:r>
            <a:r>
              <a:rPr lang="de-DE" sz="2400" dirty="0"/>
              <a:t> </a:t>
            </a:r>
            <a:r>
              <a:rPr lang="de-DE" sz="2400" u="sng" dirty="0"/>
              <a:t>rechtzeitig</a:t>
            </a:r>
            <a:r>
              <a:rPr lang="de-DE" sz="2400" dirty="0"/>
              <a:t> über das Fernbleiben </a:t>
            </a:r>
            <a:r>
              <a:rPr lang="de-DE" sz="2400" b="1" dirty="0"/>
              <a:t>informieren</a:t>
            </a:r>
            <a:r>
              <a:rPr lang="de-DE" sz="2400" dirty="0"/>
              <a:t>. </a:t>
            </a:r>
          </a:p>
          <a:p>
            <a:pPr marL="400050" algn="just">
              <a:spcAft>
                <a:spcPts val="600"/>
              </a:spcAft>
            </a:pPr>
            <a:r>
              <a:rPr lang="de-DE" sz="2400" b="1" dirty="0"/>
              <a:t>Ersatztermin</a:t>
            </a:r>
            <a:r>
              <a:rPr lang="de-DE" sz="2400" dirty="0"/>
              <a:t> wird schnellstmöglich angesetzt. Generell gilt: erste Unterrichtsstunde (des betroffenen Faches) nach Rückkehr = Ersatztermin. </a:t>
            </a:r>
          </a:p>
          <a:p>
            <a:pPr marL="400050" algn="just">
              <a:spcAft>
                <a:spcPts val="600"/>
              </a:spcAft>
            </a:pPr>
            <a:r>
              <a:rPr lang="de-DE" sz="2400" dirty="0"/>
              <a:t>Falls Fachreferatsthema zum Vorankommen im Unterrichtsstoff relevant ist, kann auch ein </a:t>
            </a:r>
            <a:r>
              <a:rPr lang="de-DE" sz="2400" b="1" dirty="0"/>
              <a:t>neues Thema </a:t>
            </a:r>
            <a:r>
              <a:rPr lang="de-DE" sz="2400" dirty="0"/>
              <a:t>mit einer entsprechenden Vorbereitungszeit vergeben werden.</a:t>
            </a:r>
          </a:p>
          <a:p>
            <a:pPr marL="57150" indent="0" algn="just">
              <a:spcAft>
                <a:spcPts val="600"/>
              </a:spcAft>
              <a:buNone/>
            </a:pPr>
            <a:r>
              <a:rPr lang="de-DE" sz="2400" b="1" dirty="0">
                <a:solidFill>
                  <a:srgbClr val="FF0000"/>
                </a:solidFill>
              </a:rPr>
              <a:t>Halten Sie bei Erkrankung also unbedingt zeitnah Rücksprache mit der betroffenen Lehrkraft.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06301F-2102-48FC-9B8A-77513425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13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57055C3-9266-4123-B551-B77502CC8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73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0078DD-BB95-4892-87C7-F382ABB4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Bewertung allgemein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06301F-2102-48FC-9B8A-77513425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14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57055C3-9266-4123-B551-B77502CC8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5731007E-D949-68A1-B17F-5754E95E46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44285"/>
              </p:ext>
            </p:extLst>
          </p:nvPr>
        </p:nvGraphicFramePr>
        <p:xfrm>
          <a:off x="457200" y="1564174"/>
          <a:ext cx="8229600" cy="399224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8319349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0448402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11808820"/>
                    </a:ext>
                  </a:extLst>
                </a:gridCol>
              </a:tblGrid>
              <a:tr h="35229">
                <a:tc grid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chemeClr val="bg1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Benotung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158414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1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Handreichung (20%)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1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Inhalt (40%)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1" i="0" kern="120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Vortrag (40</a:t>
                      </a:r>
                      <a:r>
                        <a:rPr lang="de-DE" sz="2000" b="1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%)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5892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Gliederung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Fachliche Richtigkeit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Einstieg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46907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Aussagefähigkeit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Informationsgehalt, Vollständigkeit, Anschaulichkeit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Vortragsweise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53829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Literatur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Anwendung </a:t>
                      </a:r>
                      <a:b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</a:b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[je nach Fach]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Medien/ Anschaulichkeit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43573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Äußeres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endParaRPr lang="de-DE" sz="2000" b="0" i="0" kern="1200" dirty="0">
                        <a:solidFill>
                          <a:srgbClr val="404040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Schluss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3401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Sprachrichtigkeit/ Ausdruck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endParaRPr lang="de-DE" sz="2000" b="0" i="0" kern="1200" dirty="0">
                        <a:solidFill>
                          <a:srgbClr val="404040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de-DE" sz="2000" b="0" i="0" kern="1200" dirty="0">
                          <a:solidFill>
                            <a:srgbClr val="404040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Zeit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2186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6398196F-0DF5-9DFD-8BC8-01606121AD98}"/>
              </a:ext>
            </a:extLst>
          </p:cNvPr>
          <p:cNvSpPr txBox="1"/>
          <p:nvPr/>
        </p:nvSpPr>
        <p:spPr>
          <a:xfrm>
            <a:off x="457200" y="5567708"/>
            <a:ext cx="752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404040"/>
                </a:solidFill>
                <a:latin typeface="Calibri Light"/>
                <a:cs typeface="Calibri Light"/>
              </a:rPr>
              <a:t>Weitere Infos zu den einzelnen Kriterien befinden sich auf dem </a:t>
            </a:r>
            <a:r>
              <a:rPr lang="de-DE" sz="2400" b="1" dirty="0">
                <a:solidFill>
                  <a:srgbClr val="404040"/>
                </a:solidFill>
                <a:latin typeface="Calibri Light"/>
                <a:cs typeface="Calibri Light"/>
              </a:rPr>
              <a:t>Bewertungsbogen</a:t>
            </a:r>
          </a:p>
        </p:txBody>
      </p:sp>
    </p:spTree>
    <p:extLst>
      <p:ext uri="{BB962C8B-B14F-4D97-AF65-F5344CB8AC3E}">
        <p14:creationId xmlns:p14="http://schemas.microsoft.com/office/powerpoint/2010/main" val="159406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95054-8162-4140-8927-0DDC03C0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4.1 Inhalt (40%)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D9F11-91E3-489C-AA20-D8F0CD6D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8244"/>
            <a:ext cx="8229600" cy="4682981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Die Vorgaben sind dem </a:t>
            </a:r>
            <a:r>
              <a:rPr lang="de-DE" sz="2400" b="1" dirty="0"/>
              <a:t>Bewertungsbogen</a:t>
            </a:r>
            <a:r>
              <a:rPr lang="de-DE" sz="2400" dirty="0"/>
              <a:t> zu entnehmen.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02A5D8-F223-4CAA-B9DC-F03C413A0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BB5EF24-01A0-49C1-AAF7-E9E4D7B7DF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6AC9CD5-EC2D-497A-B610-F4CA8DC5E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330345"/>
              </p:ext>
            </p:extLst>
          </p:nvPr>
        </p:nvGraphicFramePr>
        <p:xfrm>
          <a:off x="157315" y="1764020"/>
          <a:ext cx="8878530" cy="481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939">
                  <a:extLst>
                    <a:ext uri="{9D8B030D-6E8A-4147-A177-3AD203B41FA5}">
                      <a16:colId xmlns:a16="http://schemas.microsoft.com/office/drawing/2014/main" val="3932404895"/>
                    </a:ext>
                  </a:extLst>
                </a:gridCol>
                <a:gridCol w="2760755">
                  <a:extLst>
                    <a:ext uri="{9D8B030D-6E8A-4147-A177-3AD203B41FA5}">
                      <a16:colId xmlns:a16="http://schemas.microsoft.com/office/drawing/2014/main" val="4011841792"/>
                    </a:ext>
                  </a:extLst>
                </a:gridCol>
                <a:gridCol w="2283185">
                  <a:extLst>
                    <a:ext uri="{9D8B030D-6E8A-4147-A177-3AD203B41FA5}">
                      <a16:colId xmlns:a16="http://schemas.microsoft.com/office/drawing/2014/main" val="496256395"/>
                    </a:ext>
                  </a:extLst>
                </a:gridCol>
                <a:gridCol w="2133651">
                  <a:extLst>
                    <a:ext uri="{9D8B030D-6E8A-4147-A177-3AD203B41FA5}">
                      <a16:colId xmlns:a16="http://schemas.microsoft.com/office/drawing/2014/main" val="2637632975"/>
                    </a:ext>
                  </a:extLst>
                </a:gridCol>
              </a:tblGrid>
              <a:tr h="25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404040"/>
                          </a:solidFill>
                          <a:effectLst/>
                        </a:rPr>
                        <a:t>Inhalt (40%)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404040"/>
                          </a:solidFill>
                          <a:effectLst/>
                        </a:rPr>
                        <a:t> 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404040"/>
                          </a:solidFill>
                          <a:effectLst/>
                        </a:rPr>
                        <a:t> </a:t>
                      </a:r>
                      <a:endParaRPr lang="de-DE" sz="3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404040"/>
                          </a:solidFill>
                          <a:effectLst/>
                        </a:rPr>
                        <a:t> </a:t>
                      </a:r>
                      <a:endParaRPr lang="de-DE" sz="3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80611157"/>
                  </a:ext>
                </a:extLst>
              </a:tr>
              <a:tr h="1054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Fachliche Richtigkeit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verwendet sinnvoll </a:t>
                      </a:r>
                      <a:r>
                        <a:rPr lang="de-DE" sz="1800" dirty="0" err="1">
                          <a:solidFill>
                            <a:srgbClr val="404040"/>
                          </a:solidFill>
                          <a:effectLst/>
                        </a:rPr>
                        <a:t>wissenschaftl</a:t>
                      </a: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. Kenntnisse, Fachbegriffe; vertieftes Sachwissen; schlüssige Beweisführung 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E6E8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Grundsätzliche Grundlagenkenntnis; Lücken des Fachwissens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Keine Kenntnisse, deutliche und gravierende Fehler in der Fachterminologie oder zentrale Fehler in der Logik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35292908"/>
                  </a:ext>
                </a:extLst>
              </a:tr>
              <a:tr h="138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Informations-gehalt, Vollständigkeit, Anschaulichkeit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…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…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…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09174013"/>
                  </a:ext>
                </a:extLst>
              </a:tr>
              <a:tr h="1226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404040"/>
                          </a:solidFill>
                          <a:effectLst/>
                        </a:rPr>
                        <a:t>Anwendung </a:t>
                      </a:r>
                      <a:br>
                        <a:rPr lang="de-DE" sz="1800">
                          <a:solidFill>
                            <a:srgbClr val="404040"/>
                          </a:solidFill>
                          <a:effectLst/>
                        </a:rPr>
                      </a:br>
                      <a:r>
                        <a:rPr lang="de-DE" sz="1800">
                          <a:solidFill>
                            <a:srgbClr val="404040"/>
                          </a:solidFill>
                          <a:effectLst/>
                        </a:rPr>
                        <a:t>[je nach Fach] </a:t>
                      </a:r>
                      <a:endParaRPr lang="de-DE" sz="3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… (</a:t>
                      </a:r>
                      <a:r>
                        <a:rPr lang="de-DE" sz="1800" b="1" dirty="0">
                          <a:solidFill>
                            <a:srgbClr val="404040"/>
                          </a:solidFill>
                          <a:effectLst/>
                        </a:rPr>
                        <a:t>siehe nächste Folie)</a:t>
                      </a:r>
                      <a:endParaRPr lang="de-DE" sz="32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…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04040"/>
                          </a:solidFill>
                          <a:effectLst/>
                        </a:rPr>
                        <a:t>…</a:t>
                      </a:r>
                      <a:endParaRPr lang="de-DE" sz="3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77941008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3991A3CA-F389-B63D-66F9-4F3C517698D7}"/>
              </a:ext>
            </a:extLst>
          </p:cNvPr>
          <p:cNvSpPr/>
          <p:nvPr/>
        </p:nvSpPr>
        <p:spPr>
          <a:xfrm>
            <a:off x="-79022" y="5484459"/>
            <a:ext cx="2133600" cy="105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0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066CC-3AFB-46DD-9E7E-1D5C90AE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4.1 Inhalt: Anwendung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306ABA-3002-4F6F-A61E-D1C5D1E8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Anwendung kann </a:t>
            </a:r>
            <a:r>
              <a:rPr lang="de-DE" b="1" dirty="0"/>
              <a:t>je nach Fach</a:t>
            </a:r>
            <a:r>
              <a:rPr lang="de-DE" dirty="0"/>
              <a:t> variieren. Hierbei kann es sich </a:t>
            </a:r>
            <a:r>
              <a:rPr lang="de-DE" u="sng" dirty="0"/>
              <a:t>beispielweise</a:t>
            </a:r>
            <a:r>
              <a:rPr lang="de-DE" dirty="0"/>
              <a:t> um eine Diskussion, Anwendungsaufgabe, Experiment, etc. handeln. (Rücksprache mit </a:t>
            </a:r>
            <a:r>
              <a:rPr lang="de-DE" dirty="0" err="1"/>
              <a:t>Fachlehrkaft</a:t>
            </a:r>
            <a:r>
              <a:rPr lang="de-DE" dirty="0"/>
              <a:t> halten!)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0EE436-00FF-4300-8F9D-D6C617F00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AF028D-1CF7-481B-B33B-338D5EE908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D8BB3E3E-E163-41FF-9D20-2F03AB7C7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52065"/>
              </p:ext>
            </p:extLst>
          </p:nvPr>
        </p:nvGraphicFramePr>
        <p:xfrm>
          <a:off x="457200" y="3247110"/>
          <a:ext cx="8460658" cy="3610890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4">
                    <a:lumMod val="60000"/>
                    <a:lumOff val="40000"/>
                  </a:schemeClr>
                </a:solidFill>
                <a:tableStyleId>{5C22544A-7EE6-4342-B048-85BDC9FD1C3A}</a:tableStyleId>
              </a:tblPr>
              <a:tblGrid>
                <a:gridCol w="1620884">
                  <a:extLst>
                    <a:ext uri="{9D8B030D-6E8A-4147-A177-3AD203B41FA5}">
                      <a16:colId xmlns:a16="http://schemas.microsoft.com/office/drawing/2014/main" val="1156776326"/>
                    </a:ext>
                  </a:extLst>
                </a:gridCol>
                <a:gridCol w="2630819">
                  <a:extLst>
                    <a:ext uri="{9D8B030D-6E8A-4147-A177-3AD203B41FA5}">
                      <a16:colId xmlns:a16="http://schemas.microsoft.com/office/drawing/2014/main" val="3344518703"/>
                    </a:ext>
                  </a:extLst>
                </a:gridCol>
                <a:gridCol w="2175725">
                  <a:extLst>
                    <a:ext uri="{9D8B030D-6E8A-4147-A177-3AD203B41FA5}">
                      <a16:colId xmlns:a16="http://schemas.microsoft.com/office/drawing/2014/main" val="1632632740"/>
                    </a:ext>
                  </a:extLst>
                </a:gridCol>
                <a:gridCol w="2033230">
                  <a:extLst>
                    <a:ext uri="{9D8B030D-6E8A-4147-A177-3AD203B41FA5}">
                      <a16:colId xmlns:a16="http://schemas.microsoft.com/office/drawing/2014/main" val="1909028170"/>
                    </a:ext>
                  </a:extLst>
                </a:gridCol>
              </a:tblGrid>
              <a:tr h="361089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Anwendung </a:t>
                      </a:r>
                      <a:br>
                        <a:rPr lang="de-DE" sz="18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[je nach Fach]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sehr gute - gute Umsetzung, Thema im vollen Umfang durchdrungen, inhaltlich hohes Niveau der Anwendung, sehr kreativ</a:t>
                      </a:r>
                    </a:p>
                  </a:txBody>
                  <a:tcPr marL="44450" marR="44450" marT="0" marB="0" anchor="ctr">
                    <a:solidFill>
                      <a:srgbClr val="E6E8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befriedigende - ausreichende Umsetzung, Thema </a:t>
                      </a:r>
                      <a:r>
                        <a:rPr lang="de-DE" sz="1800" b="1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</a:t>
                      </a:r>
                      <a:r>
                        <a:rPr lang="de-DE" sz="18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durchdrungen, inhaltlich mittleres Niveau der Anwendung, </a:t>
                      </a:r>
                      <a:r>
                        <a:rPr lang="de-DE" sz="1800" b="1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</a:t>
                      </a:r>
                      <a:r>
                        <a:rPr lang="de-DE" sz="18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kreativ</a:t>
                      </a:r>
                    </a:p>
                  </a:txBody>
                  <a:tcPr marL="44450" marR="44450" marT="0" marB="0" anchor="ctr">
                    <a:solidFill>
                      <a:srgbClr val="E6E8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mangelhafte - ungenügende Umsetzung, Thema kaum durchdrungen, inhaltlich niedriges Niveau der Anwendung, nicht kreativ</a:t>
                      </a:r>
                    </a:p>
                  </a:txBody>
                  <a:tcPr marL="44450" marR="44450" marT="0" marB="0" anchor="ctr">
                    <a:solidFill>
                      <a:srgbClr val="E6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2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90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AACDB-8B3F-44E1-90A5-7D050ACC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 Handreichung (20%)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6C6C64-D4A6-41D5-95A9-4F30FB148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C6802C-996A-4B0B-8924-7EF3D00680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7200" y="1422499"/>
            <a:ext cx="8229600" cy="572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b="1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Zweck der Handreichung ist, dass eine nicht-anwesende Person den Inhalt ihres Fachreferats anhand der Handreichung nachvollziehen könnte.</a:t>
            </a:r>
            <a:endParaRPr lang="de-DE" sz="2000" b="1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de-DE" sz="2000" b="1" dirty="0">
                <a:solidFill>
                  <a:srgbClr val="404040"/>
                </a:solidFill>
                <a:latin typeface="Calibri Light"/>
                <a:cs typeface="Calibri Light"/>
              </a:rPr>
              <a:t>Aufbau und Umfang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Deckblatt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Inhaltlicher Teil (Inhalt von Einleitung, Hauptteil, Schluss) [max. 2 Seiten DinA4, einseitig beschrieben]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Literaturverzeichnis 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Eigenständigkeitserklärung 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404040"/>
              </a:solidFill>
              <a:latin typeface="Calibri Light"/>
              <a:cs typeface="Calibri Light"/>
            </a:endParaRP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404040"/>
              </a:solidFill>
              <a:latin typeface="Calibri Light"/>
              <a:cs typeface="Calibri Light"/>
            </a:endParaRPr>
          </a:p>
          <a:p>
            <a:pPr lvl="1">
              <a:lnSpc>
                <a:spcPct val="115000"/>
              </a:lnSpc>
            </a:pP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Die genauenformalen Vorgaben entnehmen Sie bitte dem Leitfaden</a:t>
            </a:r>
          </a:p>
          <a:p>
            <a:pPr lvl="1">
              <a:lnSpc>
                <a:spcPct val="115000"/>
              </a:lnSpc>
            </a:pPr>
            <a:endParaRPr lang="de-DE" sz="2000" dirty="0">
              <a:solidFill>
                <a:srgbClr val="404040"/>
              </a:solidFill>
              <a:latin typeface="Calibri Light"/>
              <a:cs typeface="Calibri Light"/>
            </a:endParaRPr>
          </a:p>
          <a:p>
            <a:pPr lvl="1">
              <a:lnSpc>
                <a:spcPct val="115000"/>
              </a:lnSpc>
            </a:pPr>
            <a:r>
              <a:rPr lang="de-DE" sz="2000" dirty="0">
                <a:solidFill>
                  <a:srgbClr val="404040"/>
                </a:solidFill>
                <a:cs typeface="Calibri Light"/>
              </a:rPr>
              <a:t>Weitere Vorgaben (wie z.B. Fußnoten) können vom Fachlehrer individuell festgelegt werden</a:t>
            </a:r>
            <a:r>
              <a:rPr lang="de-DE" sz="2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endParaRPr lang="de-DE" dirty="0">
              <a:solidFill>
                <a:srgbClr val="404040"/>
              </a:solidFill>
              <a:latin typeface="Calibri Light"/>
              <a:cs typeface="Calibri Light"/>
            </a:endParaRPr>
          </a:p>
          <a:p>
            <a:pPr lvl="1">
              <a:lnSpc>
                <a:spcPct val="115000"/>
              </a:lnSpc>
            </a:pPr>
            <a:endParaRPr lang="de-DE" dirty="0">
              <a:solidFill>
                <a:srgbClr val="40404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619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13283-58BB-4228-9769-04BB1F0C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 Handreichung: 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CE55F-57AC-47F8-8A89-003F27103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600" b="1" u="sng" dirty="0"/>
              <a:t>Literaturverzeichnis (in „Handreichung“)</a:t>
            </a:r>
            <a:endParaRPr lang="de-DE" sz="2600" dirty="0"/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Hier werden alle Texte, Bilder, Graphiken, Tabellen etc. angegeben, die bei der Erstellung der Arbeit/des Referats verwendet wurden.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Die Literaturangaben werden nach Herkunft sortiert und erfolgen in alphabetischer Reihenfolge der Autorennamen.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Es wird mindestens (!!) ein direktes oder zumindest indirektes Zitat mit vollständiger Quellenangabe verlangt.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sz="2600" b="1" dirty="0"/>
              <a:t>WICHTIG!</a:t>
            </a:r>
          </a:p>
          <a:p>
            <a:pPr marL="0" indent="0" algn="just">
              <a:buNone/>
            </a:pPr>
            <a:r>
              <a:rPr lang="de-DE" sz="2600" dirty="0"/>
              <a:t>Geben Sie </a:t>
            </a:r>
            <a:r>
              <a:rPr lang="de-DE" sz="2600" b="1" dirty="0"/>
              <a:t>ALLE</a:t>
            </a:r>
            <a:r>
              <a:rPr lang="de-DE" sz="2600" dirty="0"/>
              <a:t> verwendeten Quellen an und stellen Sie diese einheitlich in einem Verzeichnis dar.</a:t>
            </a:r>
          </a:p>
          <a:p>
            <a:pPr marL="0" indent="0" algn="just">
              <a:buNone/>
            </a:pPr>
            <a:r>
              <a:rPr lang="de-DE" sz="2600" dirty="0"/>
              <a:t>Die Vorgaben hierzu finden Sie im Schülerleitfaden.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8AFB31-24A6-43A5-BF45-4740C2766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8A7551-1758-4CED-A583-909582FE9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798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CE55F-57AC-47F8-8A89-003F271039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Direktes Zitat</a:t>
            </a:r>
          </a:p>
          <a:p>
            <a:pPr marL="0" indent="0">
              <a:buNone/>
            </a:pPr>
            <a:endParaRPr lang="de-DE" dirty="0"/>
          </a:p>
          <a:p>
            <a:pPr marL="450850" lvl="1" indent="-2682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b="1" dirty="0">
                <a:latin typeface="Calibri Light"/>
                <a:cs typeface="Calibri Light"/>
              </a:rPr>
              <a:t>genauer Wortlaut</a:t>
            </a:r>
            <a:r>
              <a:rPr lang="de-DE" sz="2200" dirty="0">
                <a:latin typeface="Calibri Light"/>
                <a:cs typeface="Calibri Light"/>
              </a:rPr>
              <a:t> eines Dritten wird im eigenen Text wiedergegeben</a:t>
            </a:r>
          </a:p>
          <a:p>
            <a:pPr marL="450850" lvl="1" indent="-2682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Calibri Light"/>
                <a:cs typeface="Calibri Light"/>
              </a:rPr>
              <a:t>alles </a:t>
            </a:r>
            <a:r>
              <a:rPr lang="de-DE" sz="2200" b="1" dirty="0">
                <a:latin typeface="Calibri Light"/>
                <a:cs typeface="Calibri Light"/>
              </a:rPr>
              <a:t>buchstaben- und zeichengetreu</a:t>
            </a:r>
            <a:r>
              <a:rPr lang="de-DE" sz="2200" dirty="0">
                <a:latin typeface="Calibri Light"/>
                <a:cs typeface="Calibri Light"/>
              </a:rPr>
              <a:t> wiedergeben</a:t>
            </a:r>
          </a:p>
          <a:p>
            <a:pPr marL="450850" lvl="1" indent="-2682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Calibri Light"/>
                <a:cs typeface="Calibri Light"/>
              </a:rPr>
              <a:t>durch </a:t>
            </a:r>
            <a:r>
              <a:rPr lang="de-DE" sz="2200" b="1" dirty="0">
                <a:latin typeface="Calibri Light"/>
                <a:cs typeface="Calibri Light"/>
              </a:rPr>
              <a:t>Anführungszeichen</a:t>
            </a:r>
            <a:r>
              <a:rPr lang="de-DE" sz="2200" dirty="0">
                <a:latin typeface="Calibri Light"/>
                <a:cs typeface="Calibri Light"/>
              </a:rPr>
              <a:t> kenntlich machen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8AFB31-24A6-43A5-BF45-4740C276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13283-58BB-4228-9769-04BB1F0C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 Handreichung: Quellen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57200" y="5326894"/>
            <a:ext cx="8320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404040"/>
                </a:solidFill>
                <a:latin typeface="Calibri Light"/>
                <a:cs typeface="Calibri Light"/>
              </a:rPr>
              <a:t>Angabe der Quelle in Klammern direkt im Anschluss an das Zitat in folgender Reihenfolge: </a:t>
            </a:r>
            <a:r>
              <a:rPr lang="de-DE" sz="2400" b="1" dirty="0">
                <a:solidFill>
                  <a:srgbClr val="404040"/>
                </a:solidFill>
                <a:latin typeface="Calibri Light"/>
                <a:cs typeface="Calibri Light"/>
              </a:rPr>
              <a:t>Name, Vorname, Buchtitel, Jahr, Zitatstelle</a:t>
            </a:r>
          </a:p>
        </p:txBody>
      </p:sp>
    </p:spTree>
    <p:extLst>
      <p:ext uri="{BB962C8B-B14F-4D97-AF65-F5344CB8AC3E}">
        <p14:creationId xmlns:p14="http://schemas.microsoft.com/office/powerpoint/2010/main" val="35360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Zweck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Allgemeine Informationen und Zeitplan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Themenstellung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Bewertung</a:t>
            </a:r>
          </a:p>
          <a:p>
            <a:pPr marL="0" indent="0">
              <a:buNone/>
            </a:pPr>
            <a:r>
              <a:rPr lang="de-DE" dirty="0"/>
              <a:t>	4.1 Inhalt</a:t>
            </a:r>
          </a:p>
          <a:p>
            <a:pPr marL="0" indent="0">
              <a:buNone/>
            </a:pPr>
            <a:r>
              <a:rPr lang="de-DE" dirty="0"/>
              <a:t>	4.2 Handreichung</a:t>
            </a:r>
          </a:p>
          <a:p>
            <a:pPr marL="0" indent="0">
              <a:buNone/>
            </a:pPr>
            <a:r>
              <a:rPr lang="de-DE" dirty="0"/>
              <a:t>	4.3	 Vortrag + Sprache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2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71" y="2846296"/>
            <a:ext cx="3703529" cy="187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8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CE55F-57AC-47F8-8A89-003F271039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Direktes Zitat</a:t>
            </a:r>
          </a:p>
          <a:p>
            <a:pPr marL="0" indent="0">
              <a:buNone/>
            </a:pPr>
            <a:endParaRPr lang="de-DE" dirty="0"/>
          </a:p>
          <a:p>
            <a:pPr marL="450850" lvl="1" indent="-2682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b="1" dirty="0">
                <a:latin typeface="Calibri Light"/>
                <a:cs typeface="Calibri Light"/>
              </a:rPr>
              <a:t>genauer Wortlaut</a:t>
            </a:r>
            <a:r>
              <a:rPr lang="de-DE" sz="2200" dirty="0">
                <a:latin typeface="Calibri Light"/>
                <a:cs typeface="Calibri Light"/>
              </a:rPr>
              <a:t> eines Dritten wird im eigenen Text wiedergegeben</a:t>
            </a:r>
          </a:p>
          <a:p>
            <a:pPr marL="450850" lvl="1" indent="-2682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Calibri Light"/>
                <a:cs typeface="Calibri Light"/>
              </a:rPr>
              <a:t>alles </a:t>
            </a:r>
            <a:r>
              <a:rPr lang="de-DE" sz="2200" b="1" dirty="0">
                <a:latin typeface="Calibri Light"/>
                <a:cs typeface="Calibri Light"/>
              </a:rPr>
              <a:t>buchstaben- und zeichengetreu</a:t>
            </a:r>
            <a:r>
              <a:rPr lang="de-DE" sz="2200" dirty="0">
                <a:latin typeface="Calibri Light"/>
                <a:cs typeface="Calibri Light"/>
              </a:rPr>
              <a:t> wiedergeben</a:t>
            </a:r>
          </a:p>
          <a:p>
            <a:pPr marL="450850" lvl="1" indent="-2682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Calibri Light"/>
                <a:cs typeface="Calibri Light"/>
              </a:rPr>
              <a:t>durch </a:t>
            </a:r>
            <a:r>
              <a:rPr lang="de-DE" sz="2200" b="1" dirty="0">
                <a:latin typeface="Calibri Light"/>
                <a:cs typeface="Calibri Light"/>
              </a:rPr>
              <a:t>Anführungszeichen</a:t>
            </a:r>
            <a:r>
              <a:rPr lang="de-DE" sz="2200" dirty="0">
                <a:latin typeface="Calibri Light"/>
                <a:cs typeface="Calibri Light"/>
              </a:rPr>
              <a:t> kenntlich machen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Indirektes Zitat</a:t>
            </a:r>
          </a:p>
          <a:p>
            <a:pPr marL="0" indent="0">
              <a:buNone/>
            </a:pPr>
            <a:endParaRPr lang="de-DE" b="1" dirty="0"/>
          </a:p>
          <a:p>
            <a:pPr marL="450850" lvl="1" indent="-2682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b="1" dirty="0">
                <a:latin typeface="Calibri Light"/>
                <a:cs typeface="Calibri Light"/>
              </a:rPr>
              <a:t>Textpassagen </a:t>
            </a:r>
            <a:r>
              <a:rPr lang="de-DE" sz="2200" dirty="0">
                <a:latin typeface="Calibri Light"/>
                <a:cs typeface="Calibri Light"/>
              </a:rPr>
              <a:t>aus einer Literaturquelle wird </a:t>
            </a:r>
            <a:r>
              <a:rPr lang="de-DE" sz="2200" b="1" dirty="0">
                <a:latin typeface="Calibri Light"/>
                <a:cs typeface="Calibri Light"/>
              </a:rPr>
              <a:t>sinngemäß </a:t>
            </a:r>
            <a:r>
              <a:rPr lang="de-DE" sz="2200" dirty="0">
                <a:latin typeface="Calibri Light"/>
                <a:cs typeface="Calibri Light"/>
              </a:rPr>
              <a:t>wiedergegeben</a:t>
            </a:r>
          </a:p>
          <a:p>
            <a:pPr marL="450850" lvl="1" indent="-2682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werden </a:t>
            </a:r>
            <a:r>
              <a:rPr lang="de-DE" sz="2200" b="1" dirty="0"/>
              <a:t>nicht in Anführungszeichen </a:t>
            </a:r>
            <a:r>
              <a:rPr lang="de-DE" sz="2200" dirty="0"/>
              <a:t>gesetzt</a:t>
            </a:r>
          </a:p>
          <a:p>
            <a:pPr marL="450850" lvl="1" indent="-2682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Vermerk beginnt immer mit </a:t>
            </a:r>
            <a:r>
              <a:rPr lang="de-DE" sz="2200" b="1" dirty="0"/>
              <a:t>„Vgl.“ </a:t>
            </a:r>
            <a:r>
              <a:rPr lang="de-DE" sz="2200" dirty="0"/>
              <a:t>für „Vergleiche“</a:t>
            </a:r>
            <a:endParaRPr lang="de-DE" sz="2200" dirty="0">
              <a:latin typeface="Calibri Light"/>
              <a:cs typeface="Calibri Ligh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8AFB31-24A6-43A5-BF45-4740C276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13283-58BB-4228-9769-04BB1F0C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 Handreichung: Quellen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57200" y="5326894"/>
            <a:ext cx="8320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404040"/>
                </a:solidFill>
                <a:latin typeface="Calibri Light"/>
                <a:cs typeface="Calibri Light"/>
              </a:rPr>
              <a:t>Angabe der Quelle in Klammern direkt im Anschluss an das Zitat in folgender Reihenfolge: </a:t>
            </a:r>
            <a:r>
              <a:rPr lang="de-DE" sz="2400" b="1" dirty="0">
                <a:solidFill>
                  <a:srgbClr val="404040"/>
                </a:solidFill>
                <a:latin typeface="Calibri Light"/>
                <a:cs typeface="Calibri Light"/>
              </a:rPr>
              <a:t>Name, Vorname, Buchtitel, Jahr, Zitatstelle</a:t>
            </a:r>
          </a:p>
        </p:txBody>
      </p:sp>
    </p:spTree>
    <p:extLst>
      <p:ext uri="{BB962C8B-B14F-4D97-AF65-F5344CB8AC3E}">
        <p14:creationId xmlns:p14="http://schemas.microsoft.com/office/powerpoint/2010/main" val="2077363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13283-58BB-4228-9769-04BB1F0C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 Handreichung: Quellen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Beispiel: Direktes Zitat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8AFB31-24A6-43A5-BF45-4740C2766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57200" y="2138358"/>
            <a:ext cx="7856806" cy="3854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2" lvl="1">
              <a:spcAft>
                <a:spcPts val="600"/>
              </a:spcAft>
            </a:pPr>
            <a:r>
              <a:rPr lang="de-DE" sz="2000" b="1" dirty="0">
                <a:solidFill>
                  <a:srgbClr val="404040"/>
                </a:solidFill>
                <a:latin typeface="Calibri Light"/>
                <a:cs typeface="Calibri Light"/>
              </a:rPr>
              <a:t>Originaltext</a:t>
            </a: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: Der </a:t>
            </a:r>
            <a:r>
              <a:rPr lang="de-DE" sz="2000" dirty="0" err="1">
                <a:solidFill>
                  <a:srgbClr val="404040"/>
                </a:solidFill>
                <a:latin typeface="Calibri Light"/>
                <a:cs typeface="Calibri Light"/>
              </a:rPr>
              <a:t>Wabenbau</a:t>
            </a: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 ist das Skelett des Bienenvolkes, er ist die Wiege für den Nachwuchs und der Lagerraum für 	die Futtervorräte. Ohne den </a:t>
            </a:r>
            <a:r>
              <a:rPr lang="de-DE" sz="2000" dirty="0" err="1">
                <a:solidFill>
                  <a:srgbClr val="404040"/>
                </a:solidFill>
                <a:latin typeface="Calibri Light"/>
                <a:cs typeface="Calibri Light"/>
              </a:rPr>
              <a:t>Wabenbau</a:t>
            </a: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 kann ein Bienenvolk nicht überleben und es ist deshalb leicht zu begreifen, wie schnell ein Schwarm seinen </a:t>
            </a:r>
            <a:r>
              <a:rPr lang="de-DE" sz="2000" dirty="0" err="1">
                <a:solidFill>
                  <a:srgbClr val="404040"/>
                </a:solidFill>
                <a:latin typeface="Calibri Light"/>
                <a:cs typeface="Calibri Light"/>
              </a:rPr>
              <a:t>Wabenbau</a:t>
            </a: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 errichten kann.</a:t>
            </a:r>
          </a:p>
          <a:p>
            <a:pPr marL="182562" lvl="1">
              <a:spcAft>
                <a:spcPts val="600"/>
              </a:spcAft>
            </a:pPr>
            <a:endParaRPr lang="de-DE" sz="2000" dirty="0">
              <a:solidFill>
                <a:srgbClr val="404040"/>
              </a:solidFill>
              <a:latin typeface="Calibri Light"/>
              <a:cs typeface="Calibri Light"/>
            </a:endParaRPr>
          </a:p>
          <a:p>
            <a:pPr marL="182562" lvl="1">
              <a:spcAft>
                <a:spcPts val="600"/>
              </a:spcAft>
            </a:pPr>
            <a:r>
              <a:rPr lang="de-DE" sz="2000" b="1" dirty="0">
                <a:solidFill>
                  <a:srgbClr val="404040"/>
                </a:solidFill>
                <a:latin typeface="Calibri Light"/>
                <a:cs typeface="Calibri Light"/>
              </a:rPr>
              <a:t>Eigener Text</a:t>
            </a: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: 	Für das Überleben der Honigbiene ist der </a:t>
            </a:r>
            <a:r>
              <a:rPr lang="de-DE" sz="2000" dirty="0" err="1">
                <a:solidFill>
                  <a:srgbClr val="404040"/>
                </a:solidFill>
                <a:latin typeface="Calibri Light"/>
                <a:cs typeface="Calibri Light"/>
              </a:rPr>
              <a:t>Wabenbau</a:t>
            </a: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 unerlässlich, denn er „ist das Skelett des Bienenvolkes, er ist die Wiege für den Nachwuchs und der Lagerraum für die Futtervorräte“ (</a:t>
            </a:r>
            <a:r>
              <a:rPr lang="de-DE" sz="2000" dirty="0" err="1">
                <a:solidFill>
                  <a:srgbClr val="404040"/>
                </a:solidFill>
                <a:latin typeface="Calibri Light"/>
                <a:cs typeface="Calibri Light"/>
              </a:rPr>
              <a:t>Nowottnick</a:t>
            </a: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, Peter, Die Biene, 2004, S. 160).</a:t>
            </a:r>
          </a:p>
        </p:txBody>
      </p:sp>
    </p:spTree>
    <p:extLst>
      <p:ext uri="{BB962C8B-B14F-4D97-AF65-F5344CB8AC3E}">
        <p14:creationId xmlns:p14="http://schemas.microsoft.com/office/powerpoint/2010/main" val="203506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13283-58BB-4228-9769-04BB1F0C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 Handreichung: Quellen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Beispiel: Indirektes Zitat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8AFB31-24A6-43A5-BF45-4740C2766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57200" y="2100294"/>
            <a:ext cx="8229600" cy="42179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>
              <a:buNone/>
            </a:pPr>
            <a:r>
              <a:rPr lang="de-DE" sz="2000" b="1" dirty="0">
                <a:solidFill>
                  <a:srgbClr val="404040"/>
                </a:solidFill>
                <a:latin typeface="Calibri Light"/>
                <a:cs typeface="Calibri Light"/>
              </a:rPr>
              <a:t>Originaltext</a:t>
            </a:r>
            <a:r>
              <a:rPr lang="de-DE" sz="2000" dirty="0">
                <a:solidFill>
                  <a:srgbClr val="404040"/>
                </a:solidFill>
                <a:latin typeface="Calibri Light"/>
                <a:cs typeface="Calibri Light"/>
              </a:rPr>
              <a:t>: </a:t>
            </a:r>
            <a:r>
              <a:rPr lang="de-DE" sz="2000" dirty="0">
                <a:solidFill>
                  <a:srgbClr val="404040"/>
                </a:solidFill>
                <a:cs typeface="Calibri Light"/>
              </a:rPr>
              <a:t>Baubienen sind also Bienen in einem Alter, die nicht mehr die Arbeit als Ammenbiene oder Begleitbienen der Königin wahrnehmen, aber auch noch nicht als Sammelbienen arbeiten können. Statt dessen über-nehmen sie solche Tätigkeiten wie Nektar von Sammelbienen abnehmen und deponieren, Pollen in den Zellen einstampfen und Wachsschwitzen für den </a:t>
            </a:r>
            <a:r>
              <a:rPr lang="de-DE" sz="2000" dirty="0" err="1">
                <a:solidFill>
                  <a:srgbClr val="404040"/>
                </a:solidFill>
                <a:cs typeface="Calibri Light"/>
              </a:rPr>
              <a:t>Wabenbau</a:t>
            </a:r>
            <a:r>
              <a:rPr lang="de-DE" sz="2000" dirty="0">
                <a:solidFill>
                  <a:srgbClr val="404040"/>
                </a:solidFill>
                <a:cs typeface="Calibri Light"/>
              </a:rPr>
              <a:t>.</a:t>
            </a:r>
          </a:p>
          <a:p>
            <a:pPr>
              <a:buNone/>
            </a:pPr>
            <a:endParaRPr lang="de-DE" sz="2000" dirty="0">
              <a:solidFill>
                <a:srgbClr val="404040"/>
              </a:solidFill>
              <a:cs typeface="Calibri Light"/>
            </a:endParaRPr>
          </a:p>
          <a:p>
            <a:pPr marL="182562" lvl="1">
              <a:spcAft>
                <a:spcPts val="600"/>
              </a:spcAft>
            </a:pPr>
            <a:r>
              <a:rPr lang="de-DE" sz="2000" b="1" dirty="0">
                <a:solidFill>
                  <a:srgbClr val="404040"/>
                </a:solidFill>
                <a:cs typeface="Calibri Light"/>
              </a:rPr>
              <a:t>Eigener Text</a:t>
            </a:r>
            <a:r>
              <a:rPr lang="de-DE" sz="2000" dirty="0">
                <a:solidFill>
                  <a:srgbClr val="404040"/>
                </a:solidFill>
                <a:cs typeface="Calibri Light"/>
              </a:rPr>
              <a:t>: Nachdem die Biene als Amme und Begleiterin der Königin tätig war, wird sie zur </a:t>
            </a:r>
            <a:r>
              <a:rPr lang="de-DE" sz="2000" dirty="0" err="1">
                <a:solidFill>
                  <a:srgbClr val="404040"/>
                </a:solidFill>
                <a:cs typeface="Calibri Light"/>
              </a:rPr>
              <a:t>Baubiene</a:t>
            </a:r>
            <a:r>
              <a:rPr lang="de-DE" sz="2000" dirty="0">
                <a:solidFill>
                  <a:srgbClr val="404040"/>
                </a:solidFill>
                <a:cs typeface="Calibri Light"/>
              </a:rPr>
              <a:t>. Ihre Aufgaben bestehen darin, Nektar von Sammlerinnen abzunehmen und diesen, genauso wie Pollen, in die Waben einzulagern, sowie Wachs zu schwitzen. Erst danach wer-den sie zur Sammelbiene. (</a:t>
            </a:r>
            <a:r>
              <a:rPr lang="de-DE" sz="2000" b="1" dirty="0">
                <a:solidFill>
                  <a:srgbClr val="404040"/>
                </a:solidFill>
                <a:cs typeface="Calibri Light"/>
              </a:rPr>
              <a:t>Vgl. </a:t>
            </a:r>
            <a:r>
              <a:rPr lang="de-DE" sz="2000" dirty="0" err="1">
                <a:solidFill>
                  <a:srgbClr val="404040"/>
                </a:solidFill>
                <a:cs typeface="Calibri Light"/>
              </a:rPr>
              <a:t>Nowottnick</a:t>
            </a:r>
            <a:r>
              <a:rPr lang="de-DE" sz="2000" dirty="0">
                <a:solidFill>
                  <a:srgbClr val="404040"/>
                </a:solidFill>
                <a:cs typeface="Calibri Light"/>
              </a:rPr>
              <a:t>, Peter, Die Biene, 2004, S. 160).</a:t>
            </a:r>
            <a:endParaRPr lang="de-DE" sz="2000" dirty="0">
              <a:solidFill>
                <a:srgbClr val="40404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953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13283-58BB-4228-9769-04BB1F0C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 Handreichung: Künstliche Intelligenz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de-DE" b="1" dirty="0"/>
              <a:t>KI-generierte Texte selbst sind keine Quellen!</a:t>
            </a:r>
          </a:p>
          <a:p>
            <a:pPr lvl="0"/>
            <a:r>
              <a:rPr lang="de-DE" b="1" dirty="0"/>
              <a:t>Originalquellen müssen recherchiert und gesichtet </a:t>
            </a:r>
            <a:r>
              <a:rPr lang="de-DE" dirty="0"/>
              <a:t>und in solchen Fällen mindestens als </a:t>
            </a:r>
            <a:r>
              <a:rPr lang="de-DE" b="1" dirty="0"/>
              <a:t>indirektes Zitat</a:t>
            </a:r>
            <a:r>
              <a:rPr lang="de-DE" dirty="0"/>
              <a:t> angegeben werden. </a:t>
            </a:r>
          </a:p>
          <a:p>
            <a:pPr lvl="0"/>
            <a:r>
              <a:rPr lang="de-DE" dirty="0"/>
              <a:t>Achtung!: viele KI-Tools geben keinen Hinweis auf die Originalquellen!!! (keine Verwendung möglich!)</a:t>
            </a:r>
          </a:p>
          <a:p>
            <a:pPr lvl="0"/>
            <a:r>
              <a:rPr lang="de-DE" dirty="0"/>
              <a:t>Eine </a:t>
            </a:r>
            <a:r>
              <a:rPr lang="de-DE" b="1" dirty="0"/>
              <a:t>unreflektierte Übernahme der Formulierungen von Passagen KI-generierter Texte entspricht nicht dem Anspruch an das Fachreferat </a:t>
            </a:r>
            <a:endParaRPr lang="de-DE" dirty="0"/>
          </a:p>
          <a:p>
            <a:pPr lvl="0"/>
            <a:r>
              <a:rPr lang="de-DE" b="1" dirty="0"/>
              <a:t>wörtliche und sinngemäße Zitate müssen </a:t>
            </a:r>
            <a:r>
              <a:rPr lang="de-DE" dirty="0"/>
              <a:t>als solche </a:t>
            </a:r>
            <a:r>
              <a:rPr lang="de-DE" b="1" dirty="0"/>
              <a:t>gekennzeichnet </a:t>
            </a:r>
            <a:r>
              <a:rPr lang="de-DE" dirty="0"/>
              <a:t>werden. </a:t>
            </a:r>
          </a:p>
          <a:p>
            <a:pPr lvl="0"/>
            <a:r>
              <a:rPr lang="de-DE" dirty="0"/>
              <a:t>Gleiches gilt auch, wenn von KI erzeugte Produkte, wie z. B. Bilder,</a:t>
            </a:r>
            <a:br>
              <a:rPr lang="de-DE" dirty="0"/>
            </a:br>
            <a:r>
              <a:rPr lang="de-DE" dirty="0"/>
              <a:t>Präsentationen, Videos etc. in die Arbeiten Eingang finden.</a:t>
            </a:r>
            <a:br>
              <a:rPr lang="de-DE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8AFB31-24A6-43A5-BF45-4740C2766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20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0078DD-BB95-4892-87C7-F382ABB4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 Handreichung (20%)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F672F9-1E94-46B8-8966-224D76E2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182"/>
            <a:ext cx="8229600" cy="480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Eine verspätete Abgabe der </a:t>
            </a:r>
            <a:r>
              <a:rPr lang="de-DE" sz="2400" b="1" dirty="0"/>
              <a:t>Handreichung</a:t>
            </a:r>
            <a:r>
              <a:rPr lang="de-DE" sz="2400" dirty="0"/>
              <a:t> wird als Nichtabgabe gewertet und führt zur Bewertung des Teilaspektes „Handreichung“ mit 0 Bewertungseinheiten (entspricht 20% der Gesamtnote).</a:t>
            </a:r>
          </a:p>
          <a:p>
            <a:pPr marL="0" indent="0">
              <a:buNone/>
            </a:pPr>
            <a:r>
              <a:rPr lang="de-DE" sz="2400" b="1" cap="small" dirty="0"/>
              <a:t> 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Die Vorgaben sind dem </a:t>
            </a:r>
            <a:r>
              <a:rPr lang="de-DE" sz="2400" b="1" dirty="0"/>
              <a:t>Bewertungsbogen</a:t>
            </a:r>
            <a:r>
              <a:rPr lang="de-DE" sz="2400" dirty="0"/>
              <a:t> zu entnehmen.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06301F-2102-48FC-9B8A-77513425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24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57055C3-9266-4123-B551-B77502CC8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022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1ED2A-816E-4314-9BA6-49FAC111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4.3 Vortrag + Sprache (40%)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00C50-D22E-4129-A58A-913233F0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de-DE" dirty="0"/>
              <a:t>mind. </a:t>
            </a:r>
            <a:r>
              <a:rPr lang="de-DE" b="1" dirty="0"/>
              <a:t>20 Minuten </a:t>
            </a:r>
            <a:r>
              <a:rPr lang="de-DE" dirty="0"/>
              <a:t>(Ausnahme Englisch: mind. 15 Minuten)</a:t>
            </a:r>
          </a:p>
          <a:p>
            <a:pPr lvl="0"/>
            <a:r>
              <a:rPr lang="de-DE" dirty="0"/>
              <a:t>zusätzliche Vortragszeit (siehe </a:t>
            </a:r>
            <a:r>
              <a:rPr lang="de-DE" b="1" dirty="0"/>
              <a:t>Anwendung</a:t>
            </a:r>
            <a:r>
              <a:rPr lang="de-DE" dirty="0"/>
              <a:t>) mit Fachlehrer absprechen</a:t>
            </a:r>
          </a:p>
          <a:p>
            <a:r>
              <a:rPr lang="de-DE" dirty="0"/>
              <a:t>eine maximale Dauer kann vom Fachlehrer festgelegt werden</a:t>
            </a:r>
          </a:p>
          <a:p>
            <a:r>
              <a:rPr lang="de-DE" b="1" dirty="0"/>
              <a:t>Bewertungskriterien</a:t>
            </a:r>
          </a:p>
          <a:p>
            <a:pPr lvl="1">
              <a:lnSpc>
                <a:spcPct val="13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Einstieg</a:t>
            </a:r>
          </a:p>
          <a:p>
            <a:pPr lvl="1">
              <a:lnSpc>
                <a:spcPct val="13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Vortragsweise</a:t>
            </a:r>
          </a:p>
          <a:p>
            <a:pPr lvl="1">
              <a:lnSpc>
                <a:spcPct val="13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Medien/Anschaulichkeit</a:t>
            </a:r>
          </a:p>
          <a:p>
            <a:pPr lvl="1">
              <a:lnSpc>
                <a:spcPct val="13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Schluss, </a:t>
            </a:r>
          </a:p>
          <a:p>
            <a:pPr lvl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/>
              <a:t>Vortragszeit</a:t>
            </a:r>
          </a:p>
          <a:p>
            <a:pPr marL="0" indent="0">
              <a:buNone/>
            </a:pPr>
            <a:r>
              <a:rPr lang="de-DE" dirty="0"/>
              <a:t>Weitere Informationen sind dem </a:t>
            </a:r>
            <a:r>
              <a:rPr lang="de-DE" b="1" dirty="0"/>
              <a:t>Bewertungsbogen</a:t>
            </a:r>
            <a:r>
              <a:rPr lang="de-DE" dirty="0"/>
              <a:t> zu entnehmen.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5D24AF-0F2E-4C05-9FF4-51B92BAE6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530F28-CBB1-40BF-819A-33B64274B3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667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3F6AA-6386-465D-937E-4A4C9C2E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20974E-15D6-42E7-B325-4BE8C805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Halten Sie Rücksprache mit Ihrem Fachlehrer und nehmen </a:t>
            </a:r>
            <a:r>
              <a:rPr lang="de-DE"/>
              <a:t>Sie regelmäßig </a:t>
            </a:r>
            <a:r>
              <a:rPr lang="de-DE" dirty="0"/>
              <a:t>Besprechungstermine in Anspruch!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F988CC-B4CB-47C0-BDF5-E85F4AFB2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7ADE69-28D6-4DA0-96C5-C3173ABCD7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78A138-2E61-488C-9FAE-5C40D43A354D}"/>
              </a:ext>
            </a:extLst>
          </p:cNvPr>
          <p:cNvSpPr txBox="1"/>
          <p:nvPr/>
        </p:nvSpPr>
        <p:spPr>
          <a:xfrm>
            <a:off x="2273300" y="3648128"/>
            <a:ext cx="459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solidFill>
                  <a:srgbClr val="404040"/>
                </a:solidFill>
              </a:rPr>
              <a:t>Haben Sie noch Fragen?</a:t>
            </a:r>
          </a:p>
        </p:txBody>
      </p:sp>
    </p:spTree>
    <p:extLst>
      <p:ext uri="{BB962C8B-B14F-4D97-AF65-F5344CB8AC3E}">
        <p14:creationId xmlns:p14="http://schemas.microsoft.com/office/powerpoint/2010/main" val="9149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3098A-44D1-9274-A791-23B25A2B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 zum Leitfaden und der Präsentation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3483D97-F330-FFC2-F258-7DF5AE38E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2355850"/>
            <a:ext cx="2857500" cy="285750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30CBDE-0F53-CC4D-3EE6-B43114BB4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5C4D5C-FE05-2EEC-D8F6-7EE914066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2566EFD-3968-3A42-DDC4-47B00B258A20}"/>
              </a:ext>
            </a:extLst>
          </p:cNvPr>
          <p:cNvSpPr txBox="1"/>
          <p:nvPr/>
        </p:nvSpPr>
        <p:spPr>
          <a:xfrm>
            <a:off x="2452255" y="52579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https://www.fosbos-wuerzburg.de/fachreferat/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C5288F5-6786-444F-8F71-B448DDE307FD}"/>
              </a:ext>
            </a:extLst>
          </p:cNvPr>
          <p:cNvSpPr txBox="1"/>
          <p:nvPr/>
        </p:nvSpPr>
        <p:spPr>
          <a:xfrm>
            <a:off x="457200" y="1644650"/>
            <a:ext cx="788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Kontakt: Laemmle.Stefanie@fosbos-wuerzburg.de</a:t>
            </a:r>
          </a:p>
        </p:txBody>
      </p:sp>
    </p:spTree>
    <p:extLst>
      <p:ext uri="{BB962C8B-B14F-4D97-AF65-F5344CB8AC3E}">
        <p14:creationId xmlns:p14="http://schemas.microsoft.com/office/powerpoint/2010/main" val="292809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0078DD-BB95-4892-87C7-F382ABB4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Download </a:t>
            </a:r>
            <a:r>
              <a:rPr lang="de-DE" b="1" dirty="0"/>
              <a:t>Leitfaden und Präsentation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28" r="5528"/>
          <a:stretch/>
        </p:blipFill>
        <p:spPr>
          <a:xfrm>
            <a:off x="457199" y="1582218"/>
            <a:ext cx="8473005" cy="4774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06301F-2102-48FC-9B8A-77513425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3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57055C3-9266-4123-B551-B77502CC8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7443877" y="5662748"/>
            <a:ext cx="1486327" cy="678094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27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4249" y="1760538"/>
            <a:ext cx="7535597" cy="445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06301F-2102-48FC-9B8A-77513425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D0078DD-BB95-4892-87C7-F382ABB4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Zweck des Fachreferats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73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Zweck des Fachreferats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3100" dirty="0"/>
              <a:t>Jeder Schüler der 12. </a:t>
            </a:r>
            <a:r>
              <a:rPr lang="de-DE" sz="3100" dirty="0" err="1"/>
              <a:t>Jgst</a:t>
            </a:r>
            <a:r>
              <a:rPr lang="de-DE" sz="3100" dirty="0"/>
              <a:t>. ist verpflichtet das Fachreferat zu halten. </a:t>
            </a:r>
          </a:p>
          <a:p>
            <a:pPr marL="0" indent="0">
              <a:lnSpc>
                <a:spcPct val="120000"/>
              </a:lnSpc>
              <a:buNone/>
            </a:pPr>
            <a:endParaRPr lang="de-DE" sz="6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3100" b="1" dirty="0"/>
              <a:t>Zweck: auf spätere Anforderungen im Studium und im Beruf vorbereiten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2800" dirty="0"/>
              <a:t>Informationen beschaffen und auswerten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2800" dirty="0"/>
              <a:t>Zusammenhänge herstellen, strukturieren, darstellen, erklären, beurteilen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2800" dirty="0"/>
              <a:t>frei reden und präsentieren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2800" dirty="0"/>
              <a:t>wissenschaftliche Arbeitstechniken/-methoden anwenden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2800" dirty="0"/>
              <a:t>selbstständig arbeiten </a:t>
            </a:r>
          </a:p>
          <a:p>
            <a:pPr marL="0" lvl="0" indent="0">
              <a:lnSpc>
                <a:spcPct val="120000"/>
              </a:lnSpc>
              <a:buNone/>
            </a:pPr>
            <a:endParaRPr lang="de-DE" sz="600" dirty="0"/>
          </a:p>
          <a:p>
            <a:pPr marL="0" lvl="0" indent="0">
              <a:lnSpc>
                <a:spcPct val="120000"/>
              </a:lnSpc>
              <a:buNone/>
            </a:pPr>
            <a:r>
              <a:rPr lang="de-DE" sz="3100" dirty="0"/>
              <a:t>Diese Anforderungen sind unabhängig vom gewählten Fach für alle Schüler gleich.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5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42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0078DD-BB95-4892-87C7-F382ABB4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Allgemeine Informationen und Zeitplan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F672F9-1E94-46B8-8966-224D76E2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182"/>
            <a:ext cx="8229600" cy="4809337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de-DE" sz="2400" dirty="0"/>
              <a:t>Das Fachreferat kann in </a:t>
            </a:r>
            <a:r>
              <a:rPr lang="de-DE" sz="2400" b="1" u="sng" dirty="0"/>
              <a:t>allen</a:t>
            </a:r>
            <a:r>
              <a:rPr lang="de-DE" sz="2400" dirty="0"/>
              <a:t> einbringungsfähigen Fächern gehalten werden. Dies betrifft alle Pflicht- und Wahlpflichtfächer </a:t>
            </a:r>
            <a:r>
              <a:rPr lang="de-DE" sz="2400" b="1" u="sng" dirty="0"/>
              <a:t>außer </a:t>
            </a:r>
            <a:r>
              <a:rPr lang="de-DE" sz="2400" dirty="0"/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de-DE" sz="2200" dirty="0"/>
              <a:t>Sport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de-DE" sz="2200" dirty="0"/>
              <a:t>Kunst,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de-DE" sz="2200" dirty="0"/>
              <a:t>Studier- und Arbeitstechniken,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de-DE" sz="2200" dirty="0"/>
              <a:t>Musik,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de-DE" sz="2200" dirty="0"/>
              <a:t>zweite Fremdsprache und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Szenisches Gestalten.</a:t>
            </a:r>
          </a:p>
          <a:p>
            <a:pPr marL="0" indent="0" algn="just">
              <a:buNone/>
            </a:pPr>
            <a:r>
              <a:rPr lang="de-DE" sz="2400" b="1" dirty="0"/>
              <a:t>Lediglich bei Französisch oder Spanisch fortgeführt ist dies möglich (nicht an unserer Schule). 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06301F-2102-48FC-9B8A-77513425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6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57055C3-9266-4123-B551-B77502CC8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22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Allgemeine Informationen und Zeitplan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96538"/>
              </p:ext>
            </p:extLst>
          </p:nvPr>
        </p:nvGraphicFramePr>
        <p:xfrm>
          <a:off x="457200" y="1561514"/>
          <a:ext cx="7941211" cy="498066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2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3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effectLst/>
                        </a:rPr>
                        <a:t>bis zu den Herbstferien	</a:t>
                      </a:r>
                      <a:endParaRPr lang="de-DE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  <a:defRPr/>
                      </a:pPr>
                      <a:r>
                        <a:rPr lang="de-DE" sz="2400" b="0" kern="1200" dirty="0">
                          <a:effectLst/>
                        </a:rPr>
                        <a:t> Wahl des Faches + Eintragung auf Liste</a:t>
                      </a:r>
                      <a:endParaRPr lang="de-DE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2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  <a:defRPr/>
                      </a:pPr>
                      <a:r>
                        <a:rPr lang="de-DE" sz="2400" b="0" dirty="0">
                          <a:effectLst/>
                        </a:rPr>
                        <a:t>Festlegen des Rahmenthemas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  <a:defRPr/>
                      </a:pPr>
                      <a:r>
                        <a:rPr lang="de-DE" sz="2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Endgültige</a:t>
                      </a:r>
                      <a:r>
                        <a:rPr lang="de-DE" sz="24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Themenfixierung 4 Wochen vor Halten des Referats</a:t>
                      </a:r>
                      <a:endParaRPr lang="de-DE" sz="2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8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effectLst/>
                        </a:rPr>
                        <a:t>bis 3 Wochentage vor Termin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2400" b="0" dirty="0">
                          <a:effectLst/>
                        </a:rPr>
                        <a:t>Abgabe der Endversion der Handreichung per E-Mail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2400" b="0" dirty="0">
                          <a:effectLst/>
                        </a:rPr>
                        <a:t>bei Nichtabgabe oder verspäteter Abgabe wird diese Teilleistung mit 0 Punkten bewertet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4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de-DE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 Notenschluss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  <a:defRPr/>
                      </a:pPr>
                      <a:r>
                        <a:rPr lang="de-DE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Präsentation des Referates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19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0078DD-BB95-4892-87C7-F382ABB4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Themenstellung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F672F9-1E94-46B8-8966-224D76E2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182"/>
            <a:ext cx="8229600" cy="4809337"/>
          </a:xfrm>
        </p:spPr>
        <p:txBody>
          <a:bodyPr>
            <a:normAutofit/>
          </a:bodyPr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Bezug zum Lehrplan 12 des gewählten Faches und ermöglicht den Schülern eine klare Eigenleistung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schülergemäß und kompetenzorientiert, um einen Einstieg in das wissenschaftliche Arbeiten zu ermöglichen. 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in Form einer Arbeitshypothese / einer Problemstellung / einer operationalisierten Aufgabe (Beispiel folgt)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Anwendung kann je nach Fach variieren. Hierbei kann es sich beispielweise um eine Diskussion, Anwendungsaufgabe, Experiment, etc. handeln.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Bei Wiederholungsschülern: Es muss ein neues Thema bearbeitet werden!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06301F-2102-48FC-9B8A-77513425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8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57055C3-9266-4123-B551-B77502CC8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54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0078DD-BB95-4892-87C7-F382ABB4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Themenstellung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F672F9-1E94-46B8-8966-224D76E2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182"/>
            <a:ext cx="8229600" cy="4809337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de-DE" sz="2600" b="1" dirty="0"/>
              <a:t>Grundsätzliche Herangehensweise an alle Themenstellungen</a:t>
            </a:r>
          </a:p>
          <a:p>
            <a:pPr marL="400050" lvl="1" indent="0">
              <a:buNone/>
            </a:pPr>
            <a:r>
              <a:rPr lang="de-DE" sz="2200" b="1" dirty="0"/>
              <a:t>A) EINLEITUNG</a:t>
            </a:r>
            <a:endParaRPr lang="de-DE" sz="2200" dirty="0"/>
          </a:p>
          <a:p>
            <a:pPr marL="400050" lvl="1" indent="0">
              <a:buNone/>
            </a:pPr>
            <a:r>
              <a:rPr lang="de-DE" sz="2200" dirty="0"/>
              <a:t>Interessante Hinführung zum Thema, z.B. Bedeutung des Themas aufzeigen, z.B. mit Hilfe von Zahlenmaterial, Statistiken, Zitaten, Definitionen, geschichtlicher Zusammenhang, usw. …. </a:t>
            </a:r>
          </a:p>
          <a:p>
            <a:pPr marL="400050" lvl="1" indent="0">
              <a:buNone/>
            </a:pPr>
            <a:r>
              <a:rPr lang="de-DE" sz="2200" dirty="0"/>
              <a:t> </a:t>
            </a:r>
          </a:p>
          <a:p>
            <a:pPr marL="400050" lvl="1" indent="0">
              <a:buNone/>
            </a:pPr>
            <a:r>
              <a:rPr lang="de-DE" sz="2200" b="1" dirty="0"/>
              <a:t>B) HAUPTTEIL </a:t>
            </a:r>
            <a:endParaRPr lang="de-DE" sz="2200" dirty="0"/>
          </a:p>
          <a:p>
            <a:pPr marL="400050" lvl="1" indent="0">
              <a:buNone/>
            </a:pPr>
            <a:r>
              <a:rPr lang="de-DE" sz="2200" dirty="0"/>
              <a:t>Beispielhafte Themenstellungen (s.u.)</a:t>
            </a:r>
          </a:p>
          <a:p>
            <a:pPr marL="400050" lvl="1" indent="0">
              <a:buNone/>
            </a:pPr>
            <a:r>
              <a:rPr lang="de-DE" sz="2200" dirty="0"/>
              <a:t> </a:t>
            </a:r>
          </a:p>
          <a:p>
            <a:pPr marL="400050" lvl="1" indent="0">
              <a:buNone/>
            </a:pPr>
            <a:r>
              <a:rPr lang="de-DE" sz="2200" b="1" dirty="0"/>
              <a:t>C) SCHLUSS </a:t>
            </a:r>
            <a:endParaRPr lang="de-DE" sz="2200" dirty="0"/>
          </a:p>
          <a:p>
            <a:pPr marL="400050" lvl="1" indent="0">
              <a:buNone/>
            </a:pPr>
            <a:r>
              <a:rPr lang="de-DE" sz="2200" dirty="0"/>
              <a:t>Abrundung des Themas durch ein begründetes Fazit und/oder der eigenen Bewertung des Themas, bzw. eines stimmigen Ausblicks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06301F-2102-48FC-9B8A-77513425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3AC17C-FABF-8F46-B838-D57EC13B06D1}" type="slidenum">
              <a:rPr lang="de-DE" smtClean="0"/>
              <a:t>9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57055C3-9266-4123-B551-B77502CC8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9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Farbset BO Würzburg">
      <a:dk1>
        <a:srgbClr val="818286"/>
      </a:dk1>
      <a:lt1>
        <a:srgbClr val="FFFFFF"/>
      </a:lt1>
      <a:dk2>
        <a:srgbClr val="818286"/>
      </a:dk2>
      <a:lt2>
        <a:srgbClr val="404042"/>
      </a:lt2>
      <a:accent1>
        <a:srgbClr val="B7BE01"/>
      </a:accent1>
      <a:accent2>
        <a:srgbClr val="4F6128"/>
      </a:accent2>
      <a:accent3>
        <a:srgbClr val="76923C"/>
      </a:accent3>
      <a:accent4>
        <a:srgbClr val="C3D69B"/>
      </a:accent4>
      <a:accent5>
        <a:srgbClr val="D7E3BC"/>
      </a:accent5>
      <a:accent6>
        <a:srgbClr val="EBF1DD"/>
      </a:accent6>
      <a:hlink>
        <a:srgbClr val="4F81BD"/>
      </a:hlink>
      <a:folHlink>
        <a:srgbClr val="1F497D"/>
      </a:folHlink>
    </a:clrScheme>
    <a:fontScheme name="Schriftset BO Würzburg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svorlage" id="{69903FAB-63D1-4E2C-842B-793675B8FD9E}" vid="{2979AF17-A1E6-4A08-8424-2FC0BBD8DFD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BO Würzburg</Template>
  <TotalTime>0</TotalTime>
  <Words>1708</Words>
  <Application>Microsoft Office PowerPoint</Application>
  <PresentationFormat>Bildschirmpräsentation (4:3)</PresentationFormat>
  <Paragraphs>244</Paragraphs>
  <Slides>27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Wingdings</vt:lpstr>
      <vt:lpstr>Office-Design</vt:lpstr>
      <vt:lpstr>Das Fachreferat (12.Klasse FOS/BOS)</vt:lpstr>
      <vt:lpstr>Inhalt</vt:lpstr>
      <vt:lpstr>Download Leitfaden und Präsentation</vt:lpstr>
      <vt:lpstr>1. Zweck des Fachreferats </vt:lpstr>
      <vt:lpstr>1. Zweck des Fachreferats</vt:lpstr>
      <vt:lpstr>2. Allgemeine Informationen und Zeitplan</vt:lpstr>
      <vt:lpstr>2. Allgemeine Informationen und Zeitplan</vt:lpstr>
      <vt:lpstr>3. Themenstellung</vt:lpstr>
      <vt:lpstr>3. Themenstellung</vt:lpstr>
      <vt:lpstr>3. Themenstellung</vt:lpstr>
      <vt:lpstr>4. Bewertung allgemein</vt:lpstr>
      <vt:lpstr>4. Bewertung allgemein</vt:lpstr>
      <vt:lpstr>4. Bewertung allgemein</vt:lpstr>
      <vt:lpstr>4. Bewertung allgemein</vt:lpstr>
      <vt:lpstr>4.1 Inhalt (40%)</vt:lpstr>
      <vt:lpstr>4.1 Inhalt: Anwendung</vt:lpstr>
      <vt:lpstr>4.2 Handreichung (20%) </vt:lpstr>
      <vt:lpstr>4.2 Handreichung: Quellen </vt:lpstr>
      <vt:lpstr>4.2 Handreichung: Quellen </vt:lpstr>
      <vt:lpstr>4.2 Handreichung: Quellen </vt:lpstr>
      <vt:lpstr>4.2 Handreichung: Quellen </vt:lpstr>
      <vt:lpstr>4.2 Handreichung: Quellen </vt:lpstr>
      <vt:lpstr>4.2 Handreichung: Künstliche Intelligenz</vt:lpstr>
      <vt:lpstr>4.2 Handreichung (20%)</vt:lpstr>
      <vt:lpstr>4.3 Vortrag + Sprache (40%)</vt:lpstr>
      <vt:lpstr>Wichtig!</vt:lpstr>
      <vt:lpstr>Link zum Leitfaden und der 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profil</dc:creator>
  <cp:lastModifiedBy>Stefanie Dinkel-Lämmle</cp:lastModifiedBy>
  <cp:revision>210</cp:revision>
  <cp:lastPrinted>2017-03-14T08:00:31Z</cp:lastPrinted>
  <dcterms:created xsi:type="dcterms:W3CDTF">2017-02-14T07:58:47Z</dcterms:created>
  <dcterms:modified xsi:type="dcterms:W3CDTF">2025-09-30T08:06:03Z</dcterms:modified>
</cp:coreProperties>
</file>